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441" r:id="rId3"/>
    <p:sldId id="330" r:id="rId4"/>
    <p:sldId id="553" r:id="rId5"/>
    <p:sldId id="462" r:id="rId6"/>
    <p:sldId id="454" r:id="rId7"/>
    <p:sldId id="556" r:id="rId8"/>
    <p:sldId id="557" r:id="rId9"/>
    <p:sldId id="554" r:id="rId10"/>
    <p:sldId id="558" r:id="rId11"/>
    <p:sldId id="467" r:id="rId12"/>
    <p:sldId id="464" r:id="rId13"/>
    <p:sldId id="560" r:id="rId14"/>
    <p:sldId id="561" r:id="rId15"/>
    <p:sldId id="562" r:id="rId16"/>
    <p:sldId id="564" r:id="rId17"/>
    <p:sldId id="565" r:id="rId18"/>
    <p:sldId id="552" r:id="rId19"/>
  </p:sldIdLst>
  <p:sldSz cx="12192000" cy="6858000"/>
  <p:notesSz cx="6858000" cy="914400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95A2708-0DC5-4AC8-8A77-1249B5DC1888}">
          <p14:sldIdLst>
            <p14:sldId id="256"/>
            <p14:sldId id="441"/>
            <p14:sldId id="330"/>
            <p14:sldId id="553"/>
            <p14:sldId id="462"/>
            <p14:sldId id="454"/>
            <p14:sldId id="556"/>
            <p14:sldId id="557"/>
            <p14:sldId id="554"/>
            <p14:sldId id="558"/>
            <p14:sldId id="467"/>
            <p14:sldId id="464"/>
            <p14:sldId id="560"/>
            <p14:sldId id="561"/>
            <p14:sldId id="562"/>
            <p14:sldId id="564"/>
            <p14:sldId id="565"/>
            <p14:sldId id="552"/>
          </p14:sldIdLst>
        </p14:section>
      </p14:sectionLst>
    </p:ext>
    <p:ext uri="{EFAFB233-063F-42B5-8137-9DF3F51BA10A}">
      <p15:sldGuideLst xmlns:p15="http://schemas.microsoft.com/office/powerpoint/2012/main">
        <p15:guide id="1" orient="horz" pos="2160">
          <p15:clr>
            <a:srgbClr val="A4A3A4"/>
          </p15:clr>
        </p15:guide>
        <p15:guide id="2" pos="37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7A231C"/>
    <a:srgbClr val="ECD6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4" autoAdjust="0"/>
    <p:restoredTop sz="77239" autoAdjust="0"/>
  </p:normalViewPr>
  <p:slideViewPr>
    <p:cSldViewPr snapToGrid="0" showGuides="1">
      <p:cViewPr varScale="1">
        <p:scale>
          <a:sx n="95" d="100"/>
          <a:sy n="95" d="100"/>
        </p:scale>
        <p:origin x="1302" y="96"/>
      </p:cViewPr>
      <p:guideLst>
        <p:guide orient="horz" pos="2160"/>
        <p:guide pos="3796"/>
      </p:guideLst>
    </p:cSldViewPr>
  </p:slideViewPr>
  <p:notesTextViewPr>
    <p:cViewPr>
      <p:scale>
        <a:sx n="100" d="100"/>
        <a:sy n="100" d="100"/>
      </p:scale>
      <p:origin x="0" y="0"/>
    </p:cViewPr>
  </p:notesTextViewPr>
  <p:sorterViewPr>
    <p:cViewPr>
      <p:scale>
        <a:sx n="100" d="100"/>
        <a:sy n="100" d="100"/>
      </p:scale>
      <p:origin x="0" y="-112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F4B060-471B-4A59-96D2-AEC179C19468}" type="doc">
      <dgm:prSet loTypeId="urn:microsoft.com/office/officeart/2005/8/layout/process5" loCatId="process" qsTypeId="urn:microsoft.com/office/officeart/2005/8/quickstyle/simple1" qsCatId="simple" csTypeId="urn:microsoft.com/office/officeart/2005/8/colors/colorful2" csCatId="colorful" phldr="1"/>
      <dgm:spPr/>
    </dgm:pt>
    <dgm:pt modelId="{10219320-1298-4DEE-8468-0C3ED972BAD3}">
      <dgm:prSet phldrT="[Texto]" custT="1"/>
      <dgm:spPr/>
      <dgm:t>
        <a:bodyPr/>
        <a:lstStyle/>
        <a:p>
          <a:r>
            <a:rPr lang="es-ES" sz="2800" dirty="0"/>
            <a:t>Abarca 100 % de Indicaciones</a:t>
          </a:r>
        </a:p>
      </dgm:t>
    </dgm:pt>
    <dgm:pt modelId="{E678FBAB-36EF-45EC-8C25-B9A1579E0051}" type="parTrans" cxnId="{1105FBFC-8E6C-4CEC-B513-080CCF4CF209}">
      <dgm:prSet/>
      <dgm:spPr/>
      <dgm:t>
        <a:bodyPr/>
        <a:lstStyle/>
        <a:p>
          <a:endParaRPr lang="es-ES" sz="4400"/>
        </a:p>
      </dgm:t>
    </dgm:pt>
    <dgm:pt modelId="{1ACF2B4D-CBB8-4FF7-B17F-A72F6FF3FE65}" type="sibTrans" cxnId="{1105FBFC-8E6C-4CEC-B513-080CCF4CF209}">
      <dgm:prSet custT="1"/>
      <dgm:spPr/>
      <dgm:t>
        <a:bodyPr/>
        <a:lstStyle/>
        <a:p>
          <a:endParaRPr lang="es-ES" sz="4400"/>
        </a:p>
      </dgm:t>
    </dgm:pt>
    <dgm:pt modelId="{DC7D61B7-1D54-4B8D-806F-537A14AE439E}">
      <dgm:prSet phldrT="[Texto]" custT="1"/>
      <dgm:spPr/>
      <dgm:t>
        <a:bodyPr/>
        <a:lstStyle/>
        <a:p>
          <a:r>
            <a:rPr lang="es-ES" sz="2800" dirty="0"/>
            <a:t>8 Años de Experiencia</a:t>
          </a:r>
        </a:p>
      </dgm:t>
    </dgm:pt>
    <dgm:pt modelId="{C698C14E-3730-4785-A3F9-A3DA6AE83482}" type="parTrans" cxnId="{90DACF6F-985A-4615-B80D-DC0D9E31C290}">
      <dgm:prSet/>
      <dgm:spPr/>
      <dgm:t>
        <a:bodyPr/>
        <a:lstStyle/>
        <a:p>
          <a:endParaRPr lang="es-ES" sz="4400"/>
        </a:p>
      </dgm:t>
    </dgm:pt>
    <dgm:pt modelId="{B557B785-3784-4D8D-B6EE-339D482AB81F}" type="sibTrans" cxnId="{90DACF6F-985A-4615-B80D-DC0D9E31C290}">
      <dgm:prSet custT="1"/>
      <dgm:spPr/>
      <dgm:t>
        <a:bodyPr/>
        <a:lstStyle/>
        <a:p>
          <a:endParaRPr lang="es-ES" sz="4400"/>
        </a:p>
      </dgm:t>
    </dgm:pt>
    <dgm:pt modelId="{A5A3D591-F281-4232-8F9E-D3AA39074ABF}">
      <dgm:prSet phldrT="[Texto]" custT="1"/>
      <dgm:spPr/>
      <dgm:t>
        <a:bodyPr/>
        <a:lstStyle/>
        <a:p>
          <a:r>
            <a:rPr lang="es-ES" sz="2800" dirty="0"/>
            <a:t>Multidisciplinaria</a:t>
          </a:r>
        </a:p>
      </dgm:t>
    </dgm:pt>
    <dgm:pt modelId="{C2A69979-B6AF-4E65-8998-44FC946C16B4}" type="parTrans" cxnId="{731479A7-D668-4142-AAE2-C54B3CF30DCB}">
      <dgm:prSet/>
      <dgm:spPr/>
      <dgm:t>
        <a:bodyPr/>
        <a:lstStyle/>
        <a:p>
          <a:endParaRPr lang="es-ES" sz="4400"/>
        </a:p>
      </dgm:t>
    </dgm:pt>
    <dgm:pt modelId="{49F8FD59-442D-4940-A1C3-33B903508269}" type="sibTrans" cxnId="{731479A7-D668-4142-AAE2-C54B3CF30DCB}">
      <dgm:prSet custT="1"/>
      <dgm:spPr/>
      <dgm:t>
        <a:bodyPr/>
        <a:lstStyle/>
        <a:p>
          <a:endParaRPr lang="es-ES" sz="4400"/>
        </a:p>
      </dgm:t>
    </dgm:pt>
    <dgm:pt modelId="{C0955693-00C2-470D-B4F2-E1D455F64D33}">
      <dgm:prSet phldrT="[Texto]" custT="1"/>
      <dgm:spPr/>
      <dgm:t>
        <a:bodyPr/>
        <a:lstStyle/>
        <a:p>
          <a:r>
            <a:rPr lang="es-ES" sz="2800" dirty="0"/>
            <a:t>Medicamentos Alto Riesgo</a:t>
          </a:r>
        </a:p>
      </dgm:t>
    </dgm:pt>
    <dgm:pt modelId="{357BD2FA-374C-4FC4-A6BD-0F25C373985D}" type="parTrans" cxnId="{39A12AE6-FCC2-4778-B8CE-CDA746FD579F}">
      <dgm:prSet/>
      <dgm:spPr/>
      <dgm:t>
        <a:bodyPr/>
        <a:lstStyle/>
        <a:p>
          <a:endParaRPr lang="es-ES" sz="4400"/>
        </a:p>
      </dgm:t>
    </dgm:pt>
    <dgm:pt modelId="{9E5588B3-CB60-4957-A56D-B64832BCF136}" type="sibTrans" cxnId="{39A12AE6-FCC2-4778-B8CE-CDA746FD579F}">
      <dgm:prSet custT="1"/>
      <dgm:spPr/>
      <dgm:t>
        <a:bodyPr/>
        <a:lstStyle/>
        <a:p>
          <a:endParaRPr lang="es-ES" sz="4400"/>
        </a:p>
      </dgm:t>
    </dgm:pt>
    <dgm:pt modelId="{923398F9-5B3F-425B-9C25-23760A2B08D7}">
      <dgm:prSet phldrT="[Texto]" custT="1"/>
      <dgm:spPr/>
      <dgm:t>
        <a:bodyPr/>
        <a:lstStyle/>
        <a:p>
          <a:r>
            <a:rPr lang="es-ES" sz="2800" dirty="0" err="1"/>
            <a:t>Onco</a:t>
          </a:r>
          <a:r>
            <a:rPr lang="es-ES" sz="2800" dirty="0"/>
            <a:t> /</a:t>
          </a:r>
          <a:r>
            <a:rPr lang="es-ES" sz="2800" dirty="0" err="1"/>
            <a:t>Hemato</a:t>
          </a:r>
          <a:r>
            <a:rPr lang="es-ES" sz="2800" dirty="0"/>
            <a:t>-Oncología/ </a:t>
          </a:r>
          <a:r>
            <a:rPr lang="es-ES" sz="2800" dirty="0" err="1"/>
            <a:t>Enf</a:t>
          </a:r>
          <a:r>
            <a:rPr lang="es-ES" sz="2800" dirty="0"/>
            <a:t> Autoinmunes</a:t>
          </a:r>
        </a:p>
      </dgm:t>
    </dgm:pt>
    <dgm:pt modelId="{0A9C4F80-7C3A-481D-A3DA-6BC27146F01A}" type="parTrans" cxnId="{D2CA7ECE-E9FB-4216-8963-0E270F005181}">
      <dgm:prSet/>
      <dgm:spPr/>
      <dgm:t>
        <a:bodyPr/>
        <a:lstStyle/>
        <a:p>
          <a:endParaRPr lang="es-ES" sz="4400"/>
        </a:p>
      </dgm:t>
    </dgm:pt>
    <dgm:pt modelId="{226E2D12-060B-4EE5-8D68-38D110CDE384}" type="sibTrans" cxnId="{D2CA7ECE-E9FB-4216-8963-0E270F005181}">
      <dgm:prSet custT="1"/>
      <dgm:spPr/>
      <dgm:t>
        <a:bodyPr/>
        <a:lstStyle/>
        <a:p>
          <a:endParaRPr lang="es-ES" sz="4400"/>
        </a:p>
      </dgm:t>
    </dgm:pt>
    <dgm:pt modelId="{2A1E7078-B8FD-439A-88FD-1D41CCD1AD96}">
      <dgm:prSet phldrT="[Texto]" custT="1"/>
      <dgm:spPr/>
      <dgm:t>
        <a:bodyPr/>
        <a:lstStyle/>
        <a:p>
          <a:r>
            <a:rPr lang="es-ES" sz="2800" dirty="0"/>
            <a:t>Adquisición de Medicamentos</a:t>
          </a:r>
        </a:p>
      </dgm:t>
    </dgm:pt>
    <dgm:pt modelId="{03A88B78-2C30-4883-A58E-7150C56F3634}" type="parTrans" cxnId="{EE875EB2-DF6D-442E-9251-762FB19D5D25}">
      <dgm:prSet/>
      <dgm:spPr/>
      <dgm:t>
        <a:bodyPr/>
        <a:lstStyle/>
        <a:p>
          <a:endParaRPr lang="es-ES" sz="4400"/>
        </a:p>
      </dgm:t>
    </dgm:pt>
    <dgm:pt modelId="{5DDCE139-5423-4A23-A138-F59856201875}" type="sibTrans" cxnId="{EE875EB2-DF6D-442E-9251-762FB19D5D25}">
      <dgm:prSet custT="1"/>
      <dgm:spPr/>
      <dgm:t>
        <a:bodyPr/>
        <a:lstStyle/>
        <a:p>
          <a:endParaRPr lang="es-ES" sz="4400"/>
        </a:p>
      </dgm:t>
    </dgm:pt>
    <dgm:pt modelId="{75F72274-D719-4887-84AC-9780BA06E713}">
      <dgm:prSet phldrT="[Texto]" custT="1"/>
      <dgm:spPr/>
      <dgm:t>
        <a:bodyPr/>
        <a:lstStyle/>
        <a:p>
          <a:r>
            <a:rPr lang="es-ES" sz="2800" dirty="0"/>
            <a:t>Detección de Errores</a:t>
          </a:r>
        </a:p>
      </dgm:t>
    </dgm:pt>
    <dgm:pt modelId="{C267831A-F175-4D5B-A777-3FC70433B2D2}" type="parTrans" cxnId="{19A1BC74-122F-44B7-9FAB-533EA3B1C013}">
      <dgm:prSet/>
      <dgm:spPr/>
      <dgm:t>
        <a:bodyPr/>
        <a:lstStyle/>
        <a:p>
          <a:endParaRPr lang="es-ES" sz="4400"/>
        </a:p>
      </dgm:t>
    </dgm:pt>
    <dgm:pt modelId="{B1D7645C-1A71-40E2-9372-A31FEB241EF5}" type="sibTrans" cxnId="{19A1BC74-122F-44B7-9FAB-533EA3B1C013}">
      <dgm:prSet/>
      <dgm:spPr/>
      <dgm:t>
        <a:bodyPr/>
        <a:lstStyle/>
        <a:p>
          <a:endParaRPr lang="es-ES" sz="4400"/>
        </a:p>
      </dgm:t>
    </dgm:pt>
    <dgm:pt modelId="{21CCFA80-9F6A-463A-A062-09635DC5FB19}" type="pres">
      <dgm:prSet presAssocID="{F1F4B060-471B-4A59-96D2-AEC179C19468}" presName="diagram" presStyleCnt="0">
        <dgm:presLayoutVars>
          <dgm:dir/>
          <dgm:resizeHandles val="exact"/>
        </dgm:presLayoutVars>
      </dgm:prSet>
      <dgm:spPr/>
    </dgm:pt>
    <dgm:pt modelId="{18283F9C-2AFA-487B-897D-D9645C9AB989}" type="pres">
      <dgm:prSet presAssocID="{10219320-1298-4DEE-8468-0C3ED972BAD3}" presName="node" presStyleLbl="node1" presStyleIdx="0" presStyleCnt="7" custScaleX="126419">
        <dgm:presLayoutVars>
          <dgm:bulletEnabled val="1"/>
        </dgm:presLayoutVars>
      </dgm:prSet>
      <dgm:spPr/>
    </dgm:pt>
    <dgm:pt modelId="{2EBD139F-9431-412C-9BF8-522EEC71947F}" type="pres">
      <dgm:prSet presAssocID="{1ACF2B4D-CBB8-4FF7-B17F-A72F6FF3FE65}" presName="sibTrans" presStyleLbl="sibTrans2D1" presStyleIdx="0" presStyleCnt="6"/>
      <dgm:spPr/>
    </dgm:pt>
    <dgm:pt modelId="{CE9980B9-D716-48DD-BF73-1212E9FEAE7E}" type="pres">
      <dgm:prSet presAssocID="{1ACF2B4D-CBB8-4FF7-B17F-A72F6FF3FE65}" presName="connectorText" presStyleLbl="sibTrans2D1" presStyleIdx="0" presStyleCnt="6"/>
      <dgm:spPr/>
    </dgm:pt>
    <dgm:pt modelId="{CE4FE541-CB9C-4202-AE5A-B2CCBF770EDB}" type="pres">
      <dgm:prSet presAssocID="{DC7D61B7-1D54-4B8D-806F-537A14AE439E}" presName="node" presStyleLbl="node1" presStyleIdx="1" presStyleCnt="7" custScaleX="153060">
        <dgm:presLayoutVars>
          <dgm:bulletEnabled val="1"/>
        </dgm:presLayoutVars>
      </dgm:prSet>
      <dgm:spPr/>
    </dgm:pt>
    <dgm:pt modelId="{1917420D-18D1-473E-BB27-8070830C7A02}" type="pres">
      <dgm:prSet presAssocID="{B557B785-3784-4D8D-B6EE-339D482AB81F}" presName="sibTrans" presStyleLbl="sibTrans2D1" presStyleIdx="1" presStyleCnt="6"/>
      <dgm:spPr/>
    </dgm:pt>
    <dgm:pt modelId="{2250D179-2748-4B39-BBFC-3D30C6D8542D}" type="pres">
      <dgm:prSet presAssocID="{B557B785-3784-4D8D-B6EE-339D482AB81F}" presName="connectorText" presStyleLbl="sibTrans2D1" presStyleIdx="1" presStyleCnt="6"/>
      <dgm:spPr/>
    </dgm:pt>
    <dgm:pt modelId="{6CD301F9-2736-4795-8007-407375BDC810}" type="pres">
      <dgm:prSet presAssocID="{A5A3D591-F281-4232-8F9E-D3AA39074ABF}" presName="node" presStyleLbl="node1" presStyleIdx="2" presStyleCnt="7" custScaleX="195535">
        <dgm:presLayoutVars>
          <dgm:bulletEnabled val="1"/>
        </dgm:presLayoutVars>
      </dgm:prSet>
      <dgm:spPr/>
    </dgm:pt>
    <dgm:pt modelId="{45D0CA6C-6231-463A-AD5B-6E11A118730D}" type="pres">
      <dgm:prSet presAssocID="{49F8FD59-442D-4940-A1C3-33B903508269}" presName="sibTrans" presStyleLbl="sibTrans2D1" presStyleIdx="2" presStyleCnt="6"/>
      <dgm:spPr/>
    </dgm:pt>
    <dgm:pt modelId="{C9B0157A-4E86-49F3-BEB3-604D6EB3F689}" type="pres">
      <dgm:prSet presAssocID="{49F8FD59-442D-4940-A1C3-33B903508269}" presName="connectorText" presStyleLbl="sibTrans2D1" presStyleIdx="2" presStyleCnt="6"/>
      <dgm:spPr/>
    </dgm:pt>
    <dgm:pt modelId="{99A61696-F077-44D9-AFCD-E72C228E104E}" type="pres">
      <dgm:prSet presAssocID="{C0955693-00C2-470D-B4F2-E1D455F64D33}" presName="node" presStyleLbl="node1" presStyleIdx="3" presStyleCnt="7" custScaleX="182726">
        <dgm:presLayoutVars>
          <dgm:bulletEnabled val="1"/>
        </dgm:presLayoutVars>
      </dgm:prSet>
      <dgm:spPr/>
    </dgm:pt>
    <dgm:pt modelId="{8D55A10C-0755-41D3-8A06-037EE694A113}" type="pres">
      <dgm:prSet presAssocID="{9E5588B3-CB60-4957-A56D-B64832BCF136}" presName="sibTrans" presStyleLbl="sibTrans2D1" presStyleIdx="3" presStyleCnt="6"/>
      <dgm:spPr/>
    </dgm:pt>
    <dgm:pt modelId="{21DF814B-44EA-4C6D-9847-154C5A74C1B9}" type="pres">
      <dgm:prSet presAssocID="{9E5588B3-CB60-4957-A56D-B64832BCF136}" presName="connectorText" presStyleLbl="sibTrans2D1" presStyleIdx="3" presStyleCnt="6"/>
      <dgm:spPr/>
    </dgm:pt>
    <dgm:pt modelId="{B41C590D-4B26-452C-8125-A11CF9D4BD7A}" type="pres">
      <dgm:prSet presAssocID="{923398F9-5B3F-425B-9C25-23760A2B08D7}" presName="node" presStyleLbl="node1" presStyleIdx="4" presStyleCnt="7" custScaleX="209263">
        <dgm:presLayoutVars>
          <dgm:bulletEnabled val="1"/>
        </dgm:presLayoutVars>
      </dgm:prSet>
      <dgm:spPr/>
    </dgm:pt>
    <dgm:pt modelId="{2AFF38C7-DFE3-43E5-A91E-938281D4BD5A}" type="pres">
      <dgm:prSet presAssocID="{226E2D12-060B-4EE5-8D68-38D110CDE384}" presName="sibTrans" presStyleLbl="sibTrans2D1" presStyleIdx="4" presStyleCnt="6"/>
      <dgm:spPr/>
    </dgm:pt>
    <dgm:pt modelId="{4BF6AC30-FBD9-4878-AF1B-9C10924B5A8E}" type="pres">
      <dgm:prSet presAssocID="{226E2D12-060B-4EE5-8D68-38D110CDE384}" presName="connectorText" presStyleLbl="sibTrans2D1" presStyleIdx="4" presStyleCnt="6"/>
      <dgm:spPr/>
    </dgm:pt>
    <dgm:pt modelId="{6C52371A-AC37-48AF-A955-6DAAB589C052}" type="pres">
      <dgm:prSet presAssocID="{2A1E7078-B8FD-439A-88FD-1D41CCD1AD96}" presName="node" presStyleLbl="node1" presStyleIdx="5" presStyleCnt="7" custScaleX="140364">
        <dgm:presLayoutVars>
          <dgm:bulletEnabled val="1"/>
        </dgm:presLayoutVars>
      </dgm:prSet>
      <dgm:spPr/>
    </dgm:pt>
    <dgm:pt modelId="{5A5B5BFA-4A13-4ADD-81AE-3055610A99B6}" type="pres">
      <dgm:prSet presAssocID="{5DDCE139-5423-4A23-A138-F59856201875}" presName="sibTrans" presStyleLbl="sibTrans2D1" presStyleIdx="5" presStyleCnt="6"/>
      <dgm:spPr/>
    </dgm:pt>
    <dgm:pt modelId="{17EFBD79-4695-4034-8168-EC273B0C7B1E}" type="pres">
      <dgm:prSet presAssocID="{5DDCE139-5423-4A23-A138-F59856201875}" presName="connectorText" presStyleLbl="sibTrans2D1" presStyleIdx="5" presStyleCnt="6"/>
      <dgm:spPr/>
    </dgm:pt>
    <dgm:pt modelId="{83B796B8-32B5-4966-8EC9-1514B5E4B167}" type="pres">
      <dgm:prSet presAssocID="{75F72274-D719-4887-84AC-9780BA06E713}" presName="node" presStyleLbl="node1" presStyleIdx="6" presStyleCnt="7" custScaleX="115609">
        <dgm:presLayoutVars>
          <dgm:bulletEnabled val="1"/>
        </dgm:presLayoutVars>
      </dgm:prSet>
      <dgm:spPr/>
    </dgm:pt>
  </dgm:ptLst>
  <dgm:cxnLst>
    <dgm:cxn modelId="{DA8BBD0E-115C-4861-86E6-61BC477D25F1}" type="presOf" srcId="{2A1E7078-B8FD-439A-88FD-1D41CCD1AD96}" destId="{6C52371A-AC37-48AF-A955-6DAAB589C052}" srcOrd="0" destOrd="0" presId="urn:microsoft.com/office/officeart/2005/8/layout/process5"/>
    <dgm:cxn modelId="{B3851424-A9B5-4AF5-B195-59BA74F9D955}" type="presOf" srcId="{5DDCE139-5423-4A23-A138-F59856201875}" destId="{5A5B5BFA-4A13-4ADD-81AE-3055610A99B6}" srcOrd="0" destOrd="0" presId="urn:microsoft.com/office/officeart/2005/8/layout/process5"/>
    <dgm:cxn modelId="{60AC772B-3C1D-4776-B3D1-DE600DDF384B}" type="presOf" srcId="{1ACF2B4D-CBB8-4FF7-B17F-A72F6FF3FE65}" destId="{2EBD139F-9431-412C-9BF8-522EEC71947F}" srcOrd="0" destOrd="0" presId="urn:microsoft.com/office/officeart/2005/8/layout/process5"/>
    <dgm:cxn modelId="{3EB0103C-9418-47E3-AEFD-880AB8BE7531}" type="presOf" srcId="{226E2D12-060B-4EE5-8D68-38D110CDE384}" destId="{2AFF38C7-DFE3-43E5-A91E-938281D4BD5A}" srcOrd="0" destOrd="0" presId="urn:microsoft.com/office/officeart/2005/8/layout/process5"/>
    <dgm:cxn modelId="{809D0641-828A-4305-8847-A1D1A6FB5BF1}" type="presOf" srcId="{10219320-1298-4DEE-8468-0C3ED972BAD3}" destId="{18283F9C-2AFA-487B-897D-D9645C9AB989}" srcOrd="0" destOrd="0" presId="urn:microsoft.com/office/officeart/2005/8/layout/process5"/>
    <dgm:cxn modelId="{7E952C61-E426-4B67-99F2-BC3089C3F763}" type="presOf" srcId="{5DDCE139-5423-4A23-A138-F59856201875}" destId="{17EFBD79-4695-4034-8168-EC273B0C7B1E}" srcOrd="1" destOrd="0" presId="urn:microsoft.com/office/officeart/2005/8/layout/process5"/>
    <dgm:cxn modelId="{85BB6E49-FA28-4E4D-B278-8A7D2ABDB0A2}" type="presOf" srcId="{F1F4B060-471B-4A59-96D2-AEC179C19468}" destId="{21CCFA80-9F6A-463A-A062-09635DC5FB19}" srcOrd="0" destOrd="0" presId="urn:microsoft.com/office/officeart/2005/8/layout/process5"/>
    <dgm:cxn modelId="{90DACF6F-985A-4615-B80D-DC0D9E31C290}" srcId="{F1F4B060-471B-4A59-96D2-AEC179C19468}" destId="{DC7D61B7-1D54-4B8D-806F-537A14AE439E}" srcOrd="1" destOrd="0" parTransId="{C698C14E-3730-4785-A3F9-A3DA6AE83482}" sibTransId="{B557B785-3784-4D8D-B6EE-339D482AB81F}"/>
    <dgm:cxn modelId="{7FF3AD54-F4F3-4B89-B994-59DF73357402}" type="presOf" srcId="{A5A3D591-F281-4232-8F9E-D3AA39074ABF}" destId="{6CD301F9-2736-4795-8007-407375BDC810}" srcOrd="0" destOrd="0" presId="urn:microsoft.com/office/officeart/2005/8/layout/process5"/>
    <dgm:cxn modelId="{19A1BC74-122F-44B7-9FAB-533EA3B1C013}" srcId="{F1F4B060-471B-4A59-96D2-AEC179C19468}" destId="{75F72274-D719-4887-84AC-9780BA06E713}" srcOrd="6" destOrd="0" parTransId="{C267831A-F175-4D5B-A777-3FC70433B2D2}" sibTransId="{B1D7645C-1A71-40E2-9372-A31FEB241EF5}"/>
    <dgm:cxn modelId="{04836384-F90B-45C2-B58A-43FDDE1BDB1E}" type="presOf" srcId="{49F8FD59-442D-4940-A1C3-33B903508269}" destId="{C9B0157A-4E86-49F3-BEB3-604D6EB3F689}" srcOrd="1" destOrd="0" presId="urn:microsoft.com/office/officeart/2005/8/layout/process5"/>
    <dgm:cxn modelId="{8B196F8B-A16F-4EB9-AF80-7B9408ED2E7A}" type="presOf" srcId="{9E5588B3-CB60-4957-A56D-B64832BCF136}" destId="{21DF814B-44EA-4C6D-9847-154C5A74C1B9}" srcOrd="1" destOrd="0" presId="urn:microsoft.com/office/officeart/2005/8/layout/process5"/>
    <dgm:cxn modelId="{C9AE55A3-8184-4A0D-BBA8-7F81D6D3EF38}" type="presOf" srcId="{226E2D12-060B-4EE5-8D68-38D110CDE384}" destId="{4BF6AC30-FBD9-4878-AF1B-9C10924B5A8E}" srcOrd="1" destOrd="0" presId="urn:microsoft.com/office/officeart/2005/8/layout/process5"/>
    <dgm:cxn modelId="{731479A7-D668-4142-AAE2-C54B3CF30DCB}" srcId="{F1F4B060-471B-4A59-96D2-AEC179C19468}" destId="{A5A3D591-F281-4232-8F9E-D3AA39074ABF}" srcOrd="2" destOrd="0" parTransId="{C2A69979-B6AF-4E65-8998-44FC946C16B4}" sibTransId="{49F8FD59-442D-4940-A1C3-33B903508269}"/>
    <dgm:cxn modelId="{662A2FAB-F703-4626-812F-1A4F68017F54}" type="presOf" srcId="{75F72274-D719-4887-84AC-9780BA06E713}" destId="{83B796B8-32B5-4966-8EC9-1514B5E4B167}" srcOrd="0" destOrd="0" presId="urn:microsoft.com/office/officeart/2005/8/layout/process5"/>
    <dgm:cxn modelId="{EE875EB2-DF6D-442E-9251-762FB19D5D25}" srcId="{F1F4B060-471B-4A59-96D2-AEC179C19468}" destId="{2A1E7078-B8FD-439A-88FD-1D41CCD1AD96}" srcOrd="5" destOrd="0" parTransId="{03A88B78-2C30-4883-A58E-7150C56F3634}" sibTransId="{5DDCE139-5423-4A23-A138-F59856201875}"/>
    <dgm:cxn modelId="{4F1094C1-6130-4FD1-8D94-50DE44E03942}" type="presOf" srcId="{1ACF2B4D-CBB8-4FF7-B17F-A72F6FF3FE65}" destId="{CE9980B9-D716-48DD-BF73-1212E9FEAE7E}" srcOrd="1" destOrd="0" presId="urn:microsoft.com/office/officeart/2005/8/layout/process5"/>
    <dgm:cxn modelId="{F95539C2-2760-4E09-89FA-8F1592AE9A46}" type="presOf" srcId="{923398F9-5B3F-425B-9C25-23760A2B08D7}" destId="{B41C590D-4B26-452C-8125-A11CF9D4BD7A}" srcOrd="0" destOrd="0" presId="urn:microsoft.com/office/officeart/2005/8/layout/process5"/>
    <dgm:cxn modelId="{1242FEC2-AF99-4CBA-9B32-07BDEA709B55}" type="presOf" srcId="{49F8FD59-442D-4940-A1C3-33B903508269}" destId="{45D0CA6C-6231-463A-AD5B-6E11A118730D}" srcOrd="0" destOrd="0" presId="urn:microsoft.com/office/officeart/2005/8/layout/process5"/>
    <dgm:cxn modelId="{D2CA7ECE-E9FB-4216-8963-0E270F005181}" srcId="{F1F4B060-471B-4A59-96D2-AEC179C19468}" destId="{923398F9-5B3F-425B-9C25-23760A2B08D7}" srcOrd="4" destOrd="0" parTransId="{0A9C4F80-7C3A-481D-A3DA-6BC27146F01A}" sibTransId="{226E2D12-060B-4EE5-8D68-38D110CDE384}"/>
    <dgm:cxn modelId="{99F587CF-3F2B-4168-AAEB-EB208DD5D145}" type="presOf" srcId="{DC7D61B7-1D54-4B8D-806F-537A14AE439E}" destId="{CE4FE541-CB9C-4202-AE5A-B2CCBF770EDB}" srcOrd="0" destOrd="0" presId="urn:microsoft.com/office/officeart/2005/8/layout/process5"/>
    <dgm:cxn modelId="{1897C4CF-89CD-4C57-A7F0-B25ECDEB8BEA}" type="presOf" srcId="{B557B785-3784-4D8D-B6EE-339D482AB81F}" destId="{1917420D-18D1-473E-BB27-8070830C7A02}" srcOrd="0" destOrd="0" presId="urn:microsoft.com/office/officeart/2005/8/layout/process5"/>
    <dgm:cxn modelId="{3D41CDDE-30CC-443F-9972-D28031AC3561}" type="presOf" srcId="{C0955693-00C2-470D-B4F2-E1D455F64D33}" destId="{99A61696-F077-44D9-AFCD-E72C228E104E}" srcOrd="0" destOrd="0" presId="urn:microsoft.com/office/officeart/2005/8/layout/process5"/>
    <dgm:cxn modelId="{A4A6E9DE-E86F-4FD9-BB82-49FC1493992E}" type="presOf" srcId="{9E5588B3-CB60-4957-A56D-B64832BCF136}" destId="{8D55A10C-0755-41D3-8A06-037EE694A113}" srcOrd="0" destOrd="0" presId="urn:microsoft.com/office/officeart/2005/8/layout/process5"/>
    <dgm:cxn modelId="{39A12AE6-FCC2-4778-B8CE-CDA746FD579F}" srcId="{F1F4B060-471B-4A59-96D2-AEC179C19468}" destId="{C0955693-00C2-470D-B4F2-E1D455F64D33}" srcOrd="3" destOrd="0" parTransId="{357BD2FA-374C-4FC4-A6BD-0F25C373985D}" sibTransId="{9E5588B3-CB60-4957-A56D-B64832BCF136}"/>
    <dgm:cxn modelId="{D67027F9-1F4D-475E-BC32-B56C9F2CB7FF}" type="presOf" srcId="{B557B785-3784-4D8D-B6EE-339D482AB81F}" destId="{2250D179-2748-4B39-BBFC-3D30C6D8542D}" srcOrd="1" destOrd="0" presId="urn:microsoft.com/office/officeart/2005/8/layout/process5"/>
    <dgm:cxn modelId="{1105FBFC-8E6C-4CEC-B513-080CCF4CF209}" srcId="{F1F4B060-471B-4A59-96D2-AEC179C19468}" destId="{10219320-1298-4DEE-8468-0C3ED972BAD3}" srcOrd="0" destOrd="0" parTransId="{E678FBAB-36EF-45EC-8C25-B9A1579E0051}" sibTransId="{1ACF2B4D-CBB8-4FF7-B17F-A72F6FF3FE65}"/>
    <dgm:cxn modelId="{4922697D-12EE-4A24-A318-7D869FDA5E0E}" type="presParOf" srcId="{21CCFA80-9F6A-463A-A062-09635DC5FB19}" destId="{18283F9C-2AFA-487B-897D-D9645C9AB989}" srcOrd="0" destOrd="0" presId="urn:microsoft.com/office/officeart/2005/8/layout/process5"/>
    <dgm:cxn modelId="{9B92BAA3-9D95-462A-AB40-B7BE500E0F88}" type="presParOf" srcId="{21CCFA80-9F6A-463A-A062-09635DC5FB19}" destId="{2EBD139F-9431-412C-9BF8-522EEC71947F}" srcOrd="1" destOrd="0" presId="urn:microsoft.com/office/officeart/2005/8/layout/process5"/>
    <dgm:cxn modelId="{D9BD4275-7E13-4F6F-AA64-7A632EE205FF}" type="presParOf" srcId="{2EBD139F-9431-412C-9BF8-522EEC71947F}" destId="{CE9980B9-D716-48DD-BF73-1212E9FEAE7E}" srcOrd="0" destOrd="0" presId="urn:microsoft.com/office/officeart/2005/8/layout/process5"/>
    <dgm:cxn modelId="{A0FCEABD-8EFC-4733-A8B4-E6891839E499}" type="presParOf" srcId="{21CCFA80-9F6A-463A-A062-09635DC5FB19}" destId="{CE4FE541-CB9C-4202-AE5A-B2CCBF770EDB}" srcOrd="2" destOrd="0" presId="urn:microsoft.com/office/officeart/2005/8/layout/process5"/>
    <dgm:cxn modelId="{3357393E-B045-4D36-810D-48AC724B4CEA}" type="presParOf" srcId="{21CCFA80-9F6A-463A-A062-09635DC5FB19}" destId="{1917420D-18D1-473E-BB27-8070830C7A02}" srcOrd="3" destOrd="0" presId="urn:microsoft.com/office/officeart/2005/8/layout/process5"/>
    <dgm:cxn modelId="{9CFE361F-7E21-4CCA-8F7E-8F162D1BFFC7}" type="presParOf" srcId="{1917420D-18D1-473E-BB27-8070830C7A02}" destId="{2250D179-2748-4B39-BBFC-3D30C6D8542D}" srcOrd="0" destOrd="0" presId="urn:microsoft.com/office/officeart/2005/8/layout/process5"/>
    <dgm:cxn modelId="{896BBA10-9BFA-4FEF-97F4-7EE32D12AE53}" type="presParOf" srcId="{21CCFA80-9F6A-463A-A062-09635DC5FB19}" destId="{6CD301F9-2736-4795-8007-407375BDC810}" srcOrd="4" destOrd="0" presId="urn:microsoft.com/office/officeart/2005/8/layout/process5"/>
    <dgm:cxn modelId="{885293D9-CE66-487A-95E2-EF31FBF282A9}" type="presParOf" srcId="{21CCFA80-9F6A-463A-A062-09635DC5FB19}" destId="{45D0CA6C-6231-463A-AD5B-6E11A118730D}" srcOrd="5" destOrd="0" presId="urn:microsoft.com/office/officeart/2005/8/layout/process5"/>
    <dgm:cxn modelId="{26305B88-6D94-46E0-B114-E6CDF09660A5}" type="presParOf" srcId="{45D0CA6C-6231-463A-AD5B-6E11A118730D}" destId="{C9B0157A-4E86-49F3-BEB3-604D6EB3F689}" srcOrd="0" destOrd="0" presId="urn:microsoft.com/office/officeart/2005/8/layout/process5"/>
    <dgm:cxn modelId="{C92F7720-D06E-42B5-B41B-3B809917EB29}" type="presParOf" srcId="{21CCFA80-9F6A-463A-A062-09635DC5FB19}" destId="{99A61696-F077-44D9-AFCD-E72C228E104E}" srcOrd="6" destOrd="0" presId="urn:microsoft.com/office/officeart/2005/8/layout/process5"/>
    <dgm:cxn modelId="{5A441456-E046-408E-BE13-EF84AB16CC14}" type="presParOf" srcId="{21CCFA80-9F6A-463A-A062-09635DC5FB19}" destId="{8D55A10C-0755-41D3-8A06-037EE694A113}" srcOrd="7" destOrd="0" presId="urn:microsoft.com/office/officeart/2005/8/layout/process5"/>
    <dgm:cxn modelId="{32CE36B4-49DB-478D-8DB7-0CA80738ECC7}" type="presParOf" srcId="{8D55A10C-0755-41D3-8A06-037EE694A113}" destId="{21DF814B-44EA-4C6D-9847-154C5A74C1B9}" srcOrd="0" destOrd="0" presId="urn:microsoft.com/office/officeart/2005/8/layout/process5"/>
    <dgm:cxn modelId="{D527AF58-21C4-41E2-A92B-7540072F4EF4}" type="presParOf" srcId="{21CCFA80-9F6A-463A-A062-09635DC5FB19}" destId="{B41C590D-4B26-452C-8125-A11CF9D4BD7A}" srcOrd="8" destOrd="0" presId="urn:microsoft.com/office/officeart/2005/8/layout/process5"/>
    <dgm:cxn modelId="{E6C52C48-2028-4B3D-83C6-9C96AC3604E4}" type="presParOf" srcId="{21CCFA80-9F6A-463A-A062-09635DC5FB19}" destId="{2AFF38C7-DFE3-43E5-A91E-938281D4BD5A}" srcOrd="9" destOrd="0" presId="urn:microsoft.com/office/officeart/2005/8/layout/process5"/>
    <dgm:cxn modelId="{C0FF8F31-0C28-47D8-ADE7-1453EAC64488}" type="presParOf" srcId="{2AFF38C7-DFE3-43E5-A91E-938281D4BD5A}" destId="{4BF6AC30-FBD9-4878-AF1B-9C10924B5A8E}" srcOrd="0" destOrd="0" presId="urn:microsoft.com/office/officeart/2005/8/layout/process5"/>
    <dgm:cxn modelId="{89CB9B16-9B57-4D6D-AC53-B3202CC29F5B}" type="presParOf" srcId="{21CCFA80-9F6A-463A-A062-09635DC5FB19}" destId="{6C52371A-AC37-48AF-A955-6DAAB589C052}" srcOrd="10" destOrd="0" presId="urn:microsoft.com/office/officeart/2005/8/layout/process5"/>
    <dgm:cxn modelId="{49095EEF-2465-4923-B0F0-F99D226392C2}" type="presParOf" srcId="{21CCFA80-9F6A-463A-A062-09635DC5FB19}" destId="{5A5B5BFA-4A13-4ADD-81AE-3055610A99B6}" srcOrd="11" destOrd="0" presId="urn:microsoft.com/office/officeart/2005/8/layout/process5"/>
    <dgm:cxn modelId="{F4CDB136-D838-4F28-BB47-E868223CE90F}" type="presParOf" srcId="{5A5B5BFA-4A13-4ADD-81AE-3055610A99B6}" destId="{17EFBD79-4695-4034-8168-EC273B0C7B1E}" srcOrd="0" destOrd="0" presId="urn:microsoft.com/office/officeart/2005/8/layout/process5"/>
    <dgm:cxn modelId="{BC3AD677-AE86-481C-B089-BA685256EA4A}" type="presParOf" srcId="{21CCFA80-9F6A-463A-A062-09635DC5FB19}" destId="{83B796B8-32B5-4966-8EC9-1514B5E4B167}" srcOrd="1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83F9C-2AFA-487B-897D-D9645C9AB989}">
      <dsp:nvSpPr>
        <dsp:cNvPr id="0" name=""/>
        <dsp:cNvSpPr/>
      </dsp:nvSpPr>
      <dsp:spPr>
        <a:xfrm>
          <a:off x="2024393" y="72"/>
          <a:ext cx="2468601" cy="11716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Abarca 100 % de Indicaciones</a:t>
          </a:r>
        </a:p>
      </dsp:txBody>
      <dsp:txXfrm>
        <a:off x="2058709" y="34388"/>
        <a:ext cx="2399969" cy="1102996"/>
      </dsp:txXfrm>
    </dsp:sp>
    <dsp:sp modelId="{2EBD139F-9431-412C-9BF8-522EEC71947F}">
      <dsp:nvSpPr>
        <dsp:cNvPr id="0" name=""/>
        <dsp:cNvSpPr/>
      </dsp:nvSpPr>
      <dsp:spPr>
        <a:xfrm>
          <a:off x="4664833" y="343749"/>
          <a:ext cx="413975" cy="48427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a:off x="4664833" y="440604"/>
        <a:ext cx="289783" cy="290563"/>
      </dsp:txXfrm>
    </dsp:sp>
    <dsp:sp modelId="{CE4FE541-CB9C-4202-AE5A-B2CCBF770EDB}">
      <dsp:nvSpPr>
        <dsp:cNvPr id="0" name=""/>
        <dsp:cNvSpPr/>
      </dsp:nvSpPr>
      <dsp:spPr>
        <a:xfrm>
          <a:off x="5274080" y="72"/>
          <a:ext cx="2988823" cy="1171628"/>
        </a:xfrm>
        <a:prstGeom prst="roundRect">
          <a:avLst>
            <a:gd name="adj" fmla="val 10000"/>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8 Años de Experiencia</a:t>
          </a:r>
        </a:p>
      </dsp:txBody>
      <dsp:txXfrm>
        <a:off x="5308396" y="34388"/>
        <a:ext cx="2920191" cy="1102996"/>
      </dsp:txXfrm>
    </dsp:sp>
    <dsp:sp modelId="{1917420D-18D1-473E-BB27-8070830C7A02}">
      <dsp:nvSpPr>
        <dsp:cNvPr id="0" name=""/>
        <dsp:cNvSpPr/>
      </dsp:nvSpPr>
      <dsp:spPr>
        <a:xfrm rot="6119403">
          <a:off x="6352022" y="1308390"/>
          <a:ext cx="423208" cy="484273"/>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rot="-5400000">
        <a:off x="6431532" y="1340308"/>
        <a:ext cx="290563" cy="296246"/>
      </dsp:txXfrm>
    </dsp:sp>
    <dsp:sp modelId="{6CD301F9-2736-4795-8007-407375BDC810}">
      <dsp:nvSpPr>
        <dsp:cNvPr id="0" name=""/>
        <dsp:cNvSpPr/>
      </dsp:nvSpPr>
      <dsp:spPr>
        <a:xfrm>
          <a:off x="4444665" y="1952785"/>
          <a:ext cx="3818238" cy="1171628"/>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Multidisciplinaria</a:t>
          </a:r>
        </a:p>
      </dsp:txBody>
      <dsp:txXfrm>
        <a:off x="4478981" y="1987101"/>
        <a:ext cx="3749606" cy="1102996"/>
      </dsp:txXfrm>
    </dsp:sp>
    <dsp:sp modelId="{45D0CA6C-6231-463A-AD5B-6E11A118730D}">
      <dsp:nvSpPr>
        <dsp:cNvPr id="0" name=""/>
        <dsp:cNvSpPr/>
      </dsp:nvSpPr>
      <dsp:spPr>
        <a:xfrm rot="10800000">
          <a:off x="3858850" y="2296463"/>
          <a:ext cx="413975" cy="484273"/>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rot="10800000">
        <a:off x="3983042" y="2393318"/>
        <a:ext cx="289783" cy="290563"/>
      </dsp:txXfrm>
    </dsp:sp>
    <dsp:sp modelId="{99A61696-F077-44D9-AFCD-E72C228E104E}">
      <dsp:nvSpPr>
        <dsp:cNvPr id="0" name=""/>
        <dsp:cNvSpPr/>
      </dsp:nvSpPr>
      <dsp:spPr>
        <a:xfrm>
          <a:off x="95463" y="1952785"/>
          <a:ext cx="3568115" cy="1171628"/>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Medicamentos Alto Riesgo</a:t>
          </a:r>
        </a:p>
      </dsp:txBody>
      <dsp:txXfrm>
        <a:off x="129779" y="1987101"/>
        <a:ext cx="3499483" cy="1102996"/>
      </dsp:txXfrm>
    </dsp:sp>
    <dsp:sp modelId="{8D55A10C-0755-41D3-8A06-037EE694A113}">
      <dsp:nvSpPr>
        <dsp:cNvPr id="0" name=""/>
        <dsp:cNvSpPr/>
      </dsp:nvSpPr>
      <dsp:spPr>
        <a:xfrm rot="4946511">
          <a:off x="1798713" y="3261104"/>
          <a:ext cx="417603" cy="484273"/>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rot="-5400000">
        <a:off x="1853993" y="3294984"/>
        <a:ext cx="290563" cy="292322"/>
      </dsp:txXfrm>
    </dsp:sp>
    <dsp:sp modelId="{B41C590D-4B26-452C-8125-A11CF9D4BD7A}">
      <dsp:nvSpPr>
        <dsp:cNvPr id="0" name=""/>
        <dsp:cNvSpPr/>
      </dsp:nvSpPr>
      <dsp:spPr>
        <a:xfrm>
          <a:off x="95463" y="3905499"/>
          <a:ext cx="4086307" cy="1171628"/>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err="1"/>
            <a:t>Onco</a:t>
          </a:r>
          <a:r>
            <a:rPr lang="es-ES" sz="2800" kern="1200" dirty="0"/>
            <a:t> /</a:t>
          </a:r>
          <a:r>
            <a:rPr lang="es-ES" sz="2800" kern="1200" dirty="0" err="1"/>
            <a:t>Hemato</a:t>
          </a:r>
          <a:r>
            <a:rPr lang="es-ES" sz="2800" kern="1200" dirty="0"/>
            <a:t>-Oncología/ </a:t>
          </a:r>
          <a:r>
            <a:rPr lang="es-ES" sz="2800" kern="1200" dirty="0" err="1"/>
            <a:t>Enf</a:t>
          </a:r>
          <a:r>
            <a:rPr lang="es-ES" sz="2800" kern="1200" dirty="0"/>
            <a:t> Autoinmunes</a:t>
          </a:r>
        </a:p>
      </dsp:txBody>
      <dsp:txXfrm>
        <a:off x="129779" y="3939815"/>
        <a:ext cx="4017675" cy="1102996"/>
      </dsp:txXfrm>
    </dsp:sp>
    <dsp:sp modelId="{2AFF38C7-DFE3-43E5-A91E-938281D4BD5A}">
      <dsp:nvSpPr>
        <dsp:cNvPr id="0" name=""/>
        <dsp:cNvSpPr/>
      </dsp:nvSpPr>
      <dsp:spPr>
        <a:xfrm>
          <a:off x="4353610" y="4249177"/>
          <a:ext cx="413975" cy="484273"/>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a:off x="4353610" y="4346032"/>
        <a:ext cx="289783" cy="290563"/>
      </dsp:txXfrm>
    </dsp:sp>
    <dsp:sp modelId="{6C52371A-AC37-48AF-A955-6DAAB589C052}">
      <dsp:nvSpPr>
        <dsp:cNvPr id="0" name=""/>
        <dsp:cNvSpPr/>
      </dsp:nvSpPr>
      <dsp:spPr>
        <a:xfrm>
          <a:off x="4962856" y="3905499"/>
          <a:ext cx="2740907" cy="1171628"/>
        </a:xfrm>
        <a:prstGeom prst="roundRect">
          <a:avLst>
            <a:gd name="adj" fmla="val 10000"/>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Adquisición de Medicamentos</a:t>
          </a:r>
        </a:p>
      </dsp:txBody>
      <dsp:txXfrm>
        <a:off x="4997172" y="3939815"/>
        <a:ext cx="2672275" cy="1102996"/>
      </dsp:txXfrm>
    </dsp:sp>
    <dsp:sp modelId="{5A5B5BFA-4A13-4ADD-81AE-3055610A99B6}">
      <dsp:nvSpPr>
        <dsp:cNvPr id="0" name=""/>
        <dsp:cNvSpPr/>
      </dsp:nvSpPr>
      <dsp:spPr>
        <a:xfrm>
          <a:off x="7875602" y="4249177"/>
          <a:ext cx="413975" cy="484273"/>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s-ES" sz="4400" kern="1200"/>
        </a:p>
      </dsp:txBody>
      <dsp:txXfrm>
        <a:off x="7875602" y="4346032"/>
        <a:ext cx="289783" cy="290563"/>
      </dsp:txXfrm>
    </dsp:sp>
    <dsp:sp modelId="{83B796B8-32B5-4966-8EC9-1514B5E4B167}">
      <dsp:nvSpPr>
        <dsp:cNvPr id="0" name=""/>
        <dsp:cNvSpPr/>
      </dsp:nvSpPr>
      <dsp:spPr>
        <a:xfrm>
          <a:off x="8484849" y="3905499"/>
          <a:ext cx="2257512" cy="1171628"/>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Detección de Errores</a:t>
          </a:r>
        </a:p>
      </dsp:txBody>
      <dsp:txXfrm>
        <a:off x="8519165" y="3939815"/>
        <a:ext cx="2188880" cy="11029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EAB55A-B1F5-4627-ACB9-9CAF6953FE02}" type="datetimeFigureOut">
              <a:rPr lang="es-ES" smtClean="0"/>
              <a:t>08/10/2024</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F36336-248E-4E59-AA31-B189D85868DF}" type="slidenum">
              <a:rPr lang="es-ES" smtClean="0"/>
              <a:t>‹Nº›</a:t>
            </a:fld>
            <a:endParaRPr lang="es-E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A08A3-3CCC-49E6-964C-E1738A6D992D}" type="datetimeFigureOut">
              <a:rPr lang="es-ES" smtClean="0"/>
              <a:t>08/10/2024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2CB49-322C-48BB-A333-B208C96D6BAF}"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La validación farmacéutica de protocolos oncológicos y </a:t>
            </a:r>
            <a:r>
              <a:rPr lang="es-ES" sz="1800" kern="100" dirty="0" err="1">
                <a:effectLst/>
                <a:latin typeface="Candara" panose="020E0502030303020204" pitchFamily="34" charset="0"/>
                <a:ea typeface="Aptos" panose="020B0004020202020204" pitchFamily="34" charset="0"/>
                <a:cs typeface="Times New Roman" panose="02020603050405020304" pitchFamily="18" charset="0"/>
              </a:rPr>
              <a:t>hemato</a:t>
            </a:r>
            <a:r>
              <a:rPr lang="es-ES" sz="1800" kern="100" dirty="0">
                <a:effectLst/>
                <a:latin typeface="Candara" panose="020E0502030303020204" pitchFamily="34" charset="0"/>
                <a:ea typeface="Aptos" panose="020B0004020202020204" pitchFamily="34" charset="0"/>
                <a:cs typeface="Times New Roman" panose="02020603050405020304" pitchFamily="18" charset="0"/>
              </a:rPr>
              <a:t>-oncológicos constituye un proceso central en nuestro servicio de farmacia, siendo hoy en día  el corazón de los procesos de validación y el principal proceso de farmacia clínica de nuestro servicio. </a:t>
            </a:r>
            <a:endParaRPr lang="es-UY"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2</a:t>
            </a:fld>
            <a:endParaRPr lang="es-ES"/>
          </a:p>
        </p:txBody>
      </p:sp>
    </p:spTree>
    <p:extLst>
      <p:ext uri="{BB962C8B-B14F-4D97-AF65-F5344CB8AC3E}">
        <p14:creationId xmlns:p14="http://schemas.microsoft.com/office/powerpoint/2010/main" val="3416025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11</a:t>
            </a:fld>
            <a:endParaRPr lang="es-ES"/>
          </a:p>
        </p:txBody>
      </p:sp>
    </p:spTree>
    <p:extLst>
      <p:ext uri="{BB962C8B-B14F-4D97-AF65-F5344CB8AC3E}">
        <p14:creationId xmlns:p14="http://schemas.microsoft.com/office/powerpoint/2010/main" val="187213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Este procedimiento abarca la totalidad de las indicaciones oncológicas administradas en el Sanatorio Americano y cuenta con un historial de 8 años, lo que ha permitido al equipo de Químicos Farmacéuticos (QF) y Auxiliares de farmacia acumular una valiosa experiencia. Además, ha fortalecido significativamente la colaboración con el equipo médico. La validación farmacéutica también apoya los procesos de adquisición de medicamentos y permite la detección de errores antes de que estos lleguen a los pacientes. Este proceso es liderado por un QF con el apoyo de un Auxiliar de farmacia con dedicación exclusiva a la tarea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12</a:t>
            </a:fld>
            <a:endParaRPr lang="es-ES"/>
          </a:p>
        </p:txBody>
      </p:sp>
    </p:spTree>
    <p:extLst>
      <p:ext uri="{BB962C8B-B14F-4D97-AF65-F5344CB8AC3E}">
        <p14:creationId xmlns:p14="http://schemas.microsoft.com/office/powerpoint/2010/main" val="14681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ndara" panose="020E0502030303020204" pitchFamily="34" charset="0"/>
                <a:ea typeface="Aptos" panose="020B0004020202020204" pitchFamily="34" charset="0"/>
                <a:cs typeface="Times New Roman" panose="02020603050405020304" pitchFamily="18" charset="0"/>
              </a:rPr>
              <a:t>Durante este período se validaron un total de 1945,3 ± 484,2 protocolos anuales resultando en un total de 383,6 ± 62.4 pacientes al año. El aumento tanto en el número de pacientes como en la cantidad de protocolos validados y la cantidad de preparaciones que se reciben en el sanatorio ha sido considerable si analizamos el primer año que el proceso comenzó y el estado actual </a:t>
            </a:r>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13</a:t>
            </a:fld>
            <a:endParaRPr lang="es-ES"/>
          </a:p>
        </p:txBody>
      </p:sp>
    </p:spTree>
    <p:extLst>
      <p:ext uri="{BB962C8B-B14F-4D97-AF65-F5344CB8AC3E}">
        <p14:creationId xmlns:p14="http://schemas.microsoft.com/office/powerpoint/2010/main" val="398072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ndara" panose="020E0502030303020204" pitchFamily="34" charset="0"/>
                <a:ea typeface="Aptos" panose="020B0004020202020204" pitchFamily="34" charset="0"/>
                <a:cs typeface="Times New Roman" panose="02020603050405020304" pitchFamily="18" charset="0"/>
              </a:rPr>
              <a:t>Durante este período se validaron un total de 1945,3 ± 484,2 protocolos anuales resultando en un total de 383,6 ± 62.4 pacientes al año. El aumento tanto en el número de pacientes como en la cantidad de protocolos validados y la cantidad de preparaciones que se reciben en el sanatorio ha sido considerable si analizamos el primer año que el proceso comenzó y el estado actual </a:t>
            </a:r>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14</a:t>
            </a:fld>
            <a:endParaRPr lang="es-ES"/>
          </a:p>
        </p:txBody>
      </p:sp>
    </p:spTree>
    <p:extLst>
      <p:ext uri="{BB962C8B-B14F-4D97-AF65-F5344CB8AC3E}">
        <p14:creationId xmlns:p14="http://schemas.microsoft.com/office/powerpoint/2010/main" val="4178790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ERRORES SON TIPIFICADOS Y SE GUARDAN APRA SU POSTERIOR SEGUIMIENTO</a:t>
            </a:r>
          </a:p>
        </p:txBody>
      </p:sp>
      <p:sp>
        <p:nvSpPr>
          <p:cNvPr id="4" name="Marcador de número de diapositiva 3"/>
          <p:cNvSpPr>
            <a:spLocks noGrp="1"/>
          </p:cNvSpPr>
          <p:nvPr>
            <p:ph type="sldNum" sz="quarter" idx="5"/>
          </p:nvPr>
        </p:nvSpPr>
        <p:spPr/>
        <p:txBody>
          <a:bodyPr/>
          <a:lstStyle/>
          <a:p>
            <a:fld id="{DCB2CB49-322C-48BB-A333-B208C96D6BAF}" type="slidenum">
              <a:rPr lang="es-ES" smtClean="0"/>
              <a:t>15</a:t>
            </a:fld>
            <a:endParaRPr lang="es-ES"/>
          </a:p>
        </p:txBody>
      </p:sp>
    </p:spTree>
    <p:extLst>
      <p:ext uri="{BB962C8B-B14F-4D97-AF65-F5344CB8AC3E}">
        <p14:creationId xmlns:p14="http://schemas.microsoft.com/office/powerpoint/2010/main" val="1540194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El proceso de validación farmacéutica de protocolos oncológicos es sin lugar a duda un proceso central de nuestra farmacia. La detección temprana de errores por parte del equipo de validación resulta en un proceso que garantiza mediante el trabajo colaborativo con el resto del equipo médico que el paciente reciba el medicamento correcto, en el momento adecuado a una dosis correcta.  Si bien la validación se ha centrado en estos años pura y exclusivamente al tratamiento de poliquimioterapia, se pretender comenzar paulatinamente a incluir en la validación, recomendaciones de interacciones entre medicaciones habituales del paciente y la quimioterapia, farmacoterapias de soporte, terapia oral al alta, etc.</a:t>
            </a:r>
            <a:endParaRPr lang="es-UY"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16</a:t>
            </a:fld>
            <a:endParaRPr lang="es-ES"/>
          </a:p>
        </p:txBody>
      </p:sp>
    </p:spTree>
    <p:extLst>
      <p:ext uri="{BB962C8B-B14F-4D97-AF65-F5344CB8AC3E}">
        <p14:creationId xmlns:p14="http://schemas.microsoft.com/office/powerpoint/2010/main" val="73779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17</a:t>
            </a:fld>
            <a:endParaRPr lang="es-ES"/>
          </a:p>
        </p:txBody>
      </p:sp>
    </p:spTree>
    <p:extLst>
      <p:ext uri="{BB962C8B-B14F-4D97-AF65-F5344CB8AC3E}">
        <p14:creationId xmlns:p14="http://schemas.microsoft.com/office/powerpoint/2010/main" val="761762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18</a:t>
            </a:fld>
            <a:endParaRPr lang="es-ES"/>
          </a:p>
        </p:txBody>
      </p:sp>
    </p:spTree>
    <p:extLst>
      <p:ext uri="{BB962C8B-B14F-4D97-AF65-F5344CB8AC3E}">
        <p14:creationId xmlns:p14="http://schemas.microsoft.com/office/powerpoint/2010/main" val="125460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Este procedimiento abarca la totalidad de las indicaciones oncológicas administradas en el Sanatorio Americano y cuenta con un historial de 8 años, lo que ha permitido al equipo de Químicos Farmacéuticos (QF) y Auxiliares de farmacia acumular una valiosa experiencia. Además, ha fortalecido significativamente la colaboración con el equipo médico. La validación farmacéutica también apoya los procesos de adquisición de medicamentos y permite la detección de errores antes de que estos lleguen a los pacientes. Este proceso es liderado por un QF con el apoyo de un Auxiliar de farmacia con dedicación exclusiva a la tarea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3</a:t>
            </a:fld>
            <a:endParaRPr lang="es-ES"/>
          </a:p>
        </p:txBody>
      </p:sp>
    </p:spTree>
    <p:extLst>
      <p:ext uri="{BB962C8B-B14F-4D97-AF65-F5344CB8AC3E}">
        <p14:creationId xmlns:p14="http://schemas.microsoft.com/office/powerpoint/2010/main" val="160292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Este procedimiento abarca la totalidad de las indicaciones oncológicas administradas en el Sanatorio Americano y cuenta con un historial de 8 años, lo que ha permitido al equipo de Químicos Farmacéuticos (QF) y Auxiliares de farmacia acumular una valiosa experiencia. Además, ha fortalecido significativamente la colaboración con el equipo médico. La validación farmacéutica también apoya los procesos de adquisición de medicamentos y permite la detección de errores antes de que estos lleguen a los pacientes. Este proceso es liderado por un QF con el apoyo de un Auxiliar de farmacia con dedicación exclusiva a la tarea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4</a:t>
            </a:fld>
            <a:endParaRPr lang="es-ES"/>
          </a:p>
        </p:txBody>
      </p:sp>
    </p:spTree>
    <p:extLst>
      <p:ext uri="{BB962C8B-B14F-4D97-AF65-F5344CB8AC3E}">
        <p14:creationId xmlns:p14="http://schemas.microsoft.com/office/powerpoint/2010/main" val="390884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Este procedimiento abarca la totalidad de las indicaciones oncológicas administradas en el Sanatorio Americano y cuenta con un historial de 8 años, lo que ha permitido al equipo de Químicos Farmacéuticos (QF) y Auxiliares de farmacia acumular una valiosa experiencia. Además, ha fortalecido significativamente la colaboración con el equipo médico. La validación farmacéutica también apoya los procesos de adquisición de medicamentos y permite la detección de errores antes de que estos lleguen a los pacientes. Este proceso es liderado por un QF con el apoyo de un Auxiliar de farmacia con dedicación exclusiva a la tarea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5</a:t>
            </a:fld>
            <a:endParaRPr lang="es-ES"/>
          </a:p>
        </p:txBody>
      </p:sp>
    </p:spTree>
    <p:extLst>
      <p:ext uri="{BB962C8B-B14F-4D97-AF65-F5344CB8AC3E}">
        <p14:creationId xmlns:p14="http://schemas.microsoft.com/office/powerpoint/2010/main" val="228595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Proceso de Validación: </a:t>
            </a:r>
            <a:r>
              <a:rPr lang="es-ES" dirty="0" err="1"/>
              <a:t>Metdología</a:t>
            </a:r>
            <a:r>
              <a:rPr lang="es-ES" dirty="0"/>
              <a:t>:</a:t>
            </a:r>
          </a:p>
          <a:p>
            <a:endParaRPr lang="es-ES" dirty="0"/>
          </a:p>
          <a:p>
            <a:r>
              <a:rPr lang="es-ES" dirty="0"/>
              <a:t>ACUERDO TÈCNICO CON CEMEPA, CONTACTO FLUIDO Y DIARIO CON LOS </a:t>
            </a:r>
            <a:r>
              <a:rPr lang="es-ES" dirty="0" err="1"/>
              <a:t>Q.Fs</a:t>
            </a:r>
            <a:r>
              <a:rPr lang="es-ES" dirty="0"/>
              <a:t> del equipo y trabajo en equipo. </a:t>
            </a:r>
          </a:p>
          <a:p>
            <a:r>
              <a:rPr lang="es-ES" dirty="0"/>
              <a:t>PACIENTES DE SASA Y PACIENTES DEL POLICLINICO DE INSTITUCIÓN DEL PACIETNE: HOSPITAL DE `´IA/ INTERNACIÓN A PACIETNS DE DIFERENTES INSTITUCIONES. </a:t>
            </a:r>
          </a:p>
          <a:p>
            <a:endParaRPr lang="es-ES" dirty="0"/>
          </a:p>
          <a:p>
            <a:pPr algn="just">
              <a:lnSpc>
                <a:spcPct val="115000"/>
              </a:lnSpc>
              <a:spcAft>
                <a:spcPts val="800"/>
              </a:spcAft>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 El proceso inicia con la prescripción informática/ manual por parte del médico tratante quién indica la terapia mediante un formulario preestablecido. La población atendida en nuestro sanatorio es muy heterogénea dada la particularidad de nuestra institución ya que se tratan pacientes de las instituciones de FEPREMI, también provenientes de COSEM y del Seguro Americano, resultado en patologías y edades diversas.  La prescripción médica es recibida tanto por el equipo de validación del Sanatorio Americano como por el centro de mezclas tercerizado que prepara la medicación. La validación farmacéutica es llevada a cabo por un equipo compuesto por un auxiliar de farmacia capacitado y un Q.F. responsable. Este proceso considera aspectos antropométricos del paciente, la patología en cuestión, fechas de últimos ciclos y cálculo de dosis objetivo para el plan terapéutico propuesto por el médico tratante. Todo el proceso de validación se respalda mediante el contraste de la indicación médica con un protocolo teórico obtenido de bibliografía general (A. Einstein, Guías AAOC, </a:t>
            </a:r>
            <a:r>
              <a:rPr lang="es-ES" sz="1800" kern="100" dirty="0" err="1">
                <a:effectLst/>
                <a:latin typeface="Candara" panose="020E0502030303020204" pitchFamily="34" charset="0"/>
                <a:ea typeface="Aptos" panose="020B0004020202020204" pitchFamily="34" charset="0"/>
                <a:cs typeface="Times New Roman" panose="02020603050405020304" pitchFamily="18" charset="0"/>
              </a:rPr>
              <a:t>Trials</a:t>
            </a:r>
            <a:r>
              <a:rPr lang="es-ES" sz="1800" kern="100" dirty="0">
                <a:effectLst/>
                <a:latin typeface="Candara" panose="020E0502030303020204" pitchFamily="34" charset="0"/>
                <a:ea typeface="Aptos" panose="020B0004020202020204" pitchFamily="34" charset="0"/>
                <a:cs typeface="Times New Roman" panose="02020603050405020304" pitchFamily="18" charset="0"/>
              </a:rPr>
              <a:t>-BFM) [1,3] y bibliografía proporcionada por el equipo médico cuando así se requiere. </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ES" sz="1800" dirty="0">
                <a:effectLst/>
                <a:latin typeface="Candara" panose="020E0502030303020204" pitchFamily="34" charset="0"/>
                <a:ea typeface="Aptos" panose="020B0004020202020204" pitchFamily="34" charset="0"/>
                <a:cs typeface="Times New Roman" panose="02020603050405020304" pitchFamily="18" charset="0"/>
              </a:rPr>
              <a:t>El objetivo del proceso de validación es minimizar la posibilidad de cualquier tipo de error. En caso de detectar los mismos, en primer lugar, se comunican los mismos al equipo médico a efectos de que la indicación médica inicial pueda ser corregida. Los errores detectados son tipificados para llevar indicadores internos del proceso (errores en la fecha, omisión de principios activos, errores en las dosis, errores en los volúmenes de dilución, etc.). Esta experiencia del Sanatorio abarca el seguimiento desde el año 2015 hasta la actualidad.</a:t>
            </a:r>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6</a:t>
            </a:fld>
            <a:endParaRPr lang="es-ES"/>
          </a:p>
        </p:txBody>
      </p:sp>
    </p:spTree>
    <p:extLst>
      <p:ext uri="{BB962C8B-B14F-4D97-AF65-F5344CB8AC3E}">
        <p14:creationId xmlns:p14="http://schemas.microsoft.com/office/powerpoint/2010/main" val="558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Este procedimiento abarca la totalidad de las indicaciones oncológicas administradas en el Sanatorio Americano y cuenta con un historial de 8 años, lo que ha permitido al equipo de Químicos Farmacéuticos (QF) y Auxiliares de farmacia acumular una valiosa experiencia. Además, ha fortalecido significativamente la colaboración con el equipo médico. La validación farmacéutica también apoya los procesos de adquisición de medicamentos y permite la detección de errores antes de que estos lleguen a los pacientes. Este proceso es liderado por un QF con el apoyo de un Auxiliar de farmacia con dedicación exclusiva a la tarea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7</a:t>
            </a:fld>
            <a:endParaRPr lang="es-ES"/>
          </a:p>
        </p:txBody>
      </p:sp>
    </p:spTree>
    <p:extLst>
      <p:ext uri="{BB962C8B-B14F-4D97-AF65-F5344CB8AC3E}">
        <p14:creationId xmlns:p14="http://schemas.microsoft.com/office/powerpoint/2010/main" val="3757650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Este procedimiento abarca la totalidad de las indicaciones oncológicas administradas en el Sanatorio Americano y cuenta con un historial de 8 años, lo que ha permitido al equipo de Químicos Farmacéuticos (QF) y Auxiliares de farmacia acumular una valiosa experiencia. Además, ha fortalecido significativamente la colaboración con el equipo médico. La validación farmacéutica también apoya los procesos de adquisición de medicamentos y permite la detección de errores antes de que estos lleguen a los pacientes. Este proceso es liderado por un QF con el apoyo de un Auxiliar de farmacia con dedicación exclusiva a la tarea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8</a:t>
            </a:fld>
            <a:endParaRPr lang="es-ES"/>
          </a:p>
        </p:txBody>
      </p:sp>
    </p:spTree>
    <p:extLst>
      <p:ext uri="{BB962C8B-B14F-4D97-AF65-F5344CB8AC3E}">
        <p14:creationId xmlns:p14="http://schemas.microsoft.com/office/powerpoint/2010/main" val="390999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Este procedimiento abarca la totalidad de las indicaciones oncológicas administradas en el Sanatorio Americano y cuenta con un historial de 8 años, lo que ha permitido al equipo de Químicos Farmacéuticos (QF) y Auxiliares de farmacia acumular una valiosa experiencia. Además, ha fortalecido significativamente la colaboración con el equipo médico. La validación farmacéutica también apoya los procesos de adquisición de medicamentos y permite la detección de errores antes de que estos lleguen a los pacientes. Este proceso es liderado por un QF con el apoyo de un Auxiliar de farmacia con dedicación exclusiva a la tarea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9</a:t>
            </a:fld>
            <a:endParaRPr lang="es-ES"/>
          </a:p>
        </p:txBody>
      </p:sp>
    </p:spTree>
    <p:extLst>
      <p:ext uri="{BB962C8B-B14F-4D97-AF65-F5344CB8AC3E}">
        <p14:creationId xmlns:p14="http://schemas.microsoft.com/office/powerpoint/2010/main" val="82349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Candara" panose="020E0502030303020204" pitchFamily="34" charset="0"/>
                <a:ea typeface="Aptos" panose="020B0004020202020204" pitchFamily="34" charset="0"/>
                <a:cs typeface="Times New Roman" panose="02020603050405020304" pitchFamily="18" charset="0"/>
              </a:rPr>
              <a:t>El objetivo del proceso de validación es minimizar la posibilidad de cualquier tipo de error. En caso de detectar los mismos, en primer lugar, se comunican los mismos al equipo médico a efectos de que la indicación médica inicial pueda ser corregida. Los errores detectados son tipificados para llevar indicadores internos del proceso (errores en la fecha, omisión de principios activos, errores en las dosis, errores en los volúmenes de dilución, etc.). Esta experiencia del Sanatorio abarca el seguimiento desde el año 2015 hasta la actualidad.</a:t>
            </a:r>
            <a:endParaRPr lang="es-UY"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DCB2CB49-322C-48BB-A333-B208C96D6BAF}" type="slidenum">
              <a:rPr lang="es-ES" smtClean="0"/>
              <a:t>10</a:t>
            </a:fld>
            <a:endParaRPr lang="es-ES"/>
          </a:p>
        </p:txBody>
      </p:sp>
    </p:spTree>
    <p:extLst>
      <p:ext uri="{BB962C8B-B14F-4D97-AF65-F5344CB8AC3E}">
        <p14:creationId xmlns:p14="http://schemas.microsoft.com/office/powerpoint/2010/main" val="3685879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Y"/>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Y"/>
          </a:p>
        </p:txBody>
      </p:sp>
      <p:sp>
        <p:nvSpPr>
          <p:cNvPr id="4" name="Marcador de fecha 3"/>
          <p:cNvSpPr>
            <a:spLocks noGrp="1"/>
          </p:cNvSpPr>
          <p:nvPr>
            <p:ph type="dt" sz="half" idx="10"/>
          </p:nvPr>
        </p:nvSpPr>
        <p:spPr/>
        <p:txBody>
          <a:bodyPr/>
          <a:lstStyle/>
          <a:p>
            <a:fld id="{DA42BF01-9F33-4B60-8803-620D249CAE18}" type="datetimeFigureOut">
              <a:rPr lang="es-UY" smtClean="0"/>
              <a:t>8/10/2024</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texto vertical 2"/>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p>
            <a:fld id="{DA42BF01-9F33-4B60-8803-620D249CAE18}" type="datetimeFigureOut">
              <a:rPr lang="es-UY" smtClean="0"/>
              <a:t>8/10/2024</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Y"/>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p>
            <a:fld id="{DA42BF01-9F33-4B60-8803-620D249CAE18}" type="datetimeFigureOut">
              <a:rPr lang="es-UY" smtClean="0"/>
              <a:t>8/10/2024</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contenido 2"/>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p>
            <a:fld id="{DA42BF01-9F33-4B60-8803-620D249CAE18}" type="datetimeFigureOut">
              <a:rPr lang="es-UY" smtClean="0"/>
              <a:t>8/10/2024</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Y"/>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A42BF01-9F33-4B60-8803-620D249CAE18}" type="datetimeFigureOut">
              <a:rPr lang="es-UY" smtClean="0"/>
              <a:t>8/10/2024</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fecha 4"/>
          <p:cNvSpPr>
            <a:spLocks noGrp="1"/>
          </p:cNvSpPr>
          <p:nvPr>
            <p:ph type="dt" sz="half" idx="10"/>
          </p:nvPr>
        </p:nvSpPr>
        <p:spPr/>
        <p:txBody>
          <a:bodyPr/>
          <a:lstStyle/>
          <a:p>
            <a:fld id="{DA42BF01-9F33-4B60-8803-620D249CAE18}" type="datetimeFigureOut">
              <a:rPr lang="es-UY" smtClean="0"/>
              <a:t>8/10/2024</a:t>
            </a:fld>
            <a:endParaRPr lang="es-UY"/>
          </a:p>
        </p:txBody>
      </p:sp>
      <p:sp>
        <p:nvSpPr>
          <p:cNvPr id="6" name="Marcador de pie de página 5"/>
          <p:cNvSpPr>
            <a:spLocks noGrp="1"/>
          </p:cNvSpPr>
          <p:nvPr>
            <p:ph type="ftr" sz="quarter" idx="11"/>
          </p:nvPr>
        </p:nvSpPr>
        <p:spPr/>
        <p:txBody>
          <a:bodyPr/>
          <a:lstStyle/>
          <a:p>
            <a:endParaRPr lang="es-UY"/>
          </a:p>
        </p:txBody>
      </p:sp>
      <p:sp>
        <p:nvSpPr>
          <p:cNvPr id="7" name="Marcador de número de diapositiva 6"/>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UY"/>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Marcador de fecha 6"/>
          <p:cNvSpPr>
            <a:spLocks noGrp="1"/>
          </p:cNvSpPr>
          <p:nvPr>
            <p:ph type="dt" sz="half" idx="10"/>
          </p:nvPr>
        </p:nvSpPr>
        <p:spPr/>
        <p:txBody>
          <a:bodyPr/>
          <a:lstStyle/>
          <a:p>
            <a:fld id="{DA42BF01-9F33-4B60-8803-620D249CAE18}" type="datetimeFigureOut">
              <a:rPr lang="es-UY" smtClean="0"/>
              <a:t>8/10/2024</a:t>
            </a:fld>
            <a:endParaRPr lang="es-UY"/>
          </a:p>
        </p:txBody>
      </p:sp>
      <p:sp>
        <p:nvSpPr>
          <p:cNvPr id="8" name="Marcador de pie de página 7"/>
          <p:cNvSpPr>
            <a:spLocks noGrp="1"/>
          </p:cNvSpPr>
          <p:nvPr>
            <p:ph type="ftr" sz="quarter" idx="11"/>
          </p:nvPr>
        </p:nvSpPr>
        <p:spPr/>
        <p:txBody>
          <a:bodyPr/>
          <a:lstStyle/>
          <a:p>
            <a:endParaRPr lang="es-UY"/>
          </a:p>
        </p:txBody>
      </p:sp>
      <p:sp>
        <p:nvSpPr>
          <p:cNvPr id="9" name="Marcador de número de diapositiva 8"/>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fecha 2"/>
          <p:cNvSpPr>
            <a:spLocks noGrp="1"/>
          </p:cNvSpPr>
          <p:nvPr>
            <p:ph type="dt" sz="half" idx="10"/>
          </p:nvPr>
        </p:nvSpPr>
        <p:spPr/>
        <p:txBody>
          <a:bodyPr/>
          <a:lstStyle/>
          <a:p>
            <a:fld id="{DA42BF01-9F33-4B60-8803-620D249CAE18}" type="datetimeFigureOut">
              <a:rPr lang="es-UY" smtClean="0"/>
              <a:t>8/10/2024</a:t>
            </a:fld>
            <a:endParaRPr lang="es-UY"/>
          </a:p>
        </p:txBody>
      </p:sp>
      <p:sp>
        <p:nvSpPr>
          <p:cNvPr id="4" name="Marcador de pie de página 3"/>
          <p:cNvSpPr>
            <a:spLocks noGrp="1"/>
          </p:cNvSpPr>
          <p:nvPr>
            <p:ph type="ftr" sz="quarter" idx="11"/>
          </p:nvPr>
        </p:nvSpPr>
        <p:spPr/>
        <p:txBody>
          <a:bodyPr/>
          <a:lstStyle/>
          <a:p>
            <a:endParaRPr lang="es-UY"/>
          </a:p>
        </p:txBody>
      </p:sp>
      <p:sp>
        <p:nvSpPr>
          <p:cNvPr id="5" name="Marcador de número de diapositiva 4"/>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A42BF01-9F33-4B60-8803-620D249CAE18}" type="datetimeFigureOut">
              <a:rPr lang="es-UY" smtClean="0"/>
              <a:t>8/10/2024</a:t>
            </a:fld>
            <a:endParaRPr lang="es-UY"/>
          </a:p>
        </p:txBody>
      </p:sp>
      <p:sp>
        <p:nvSpPr>
          <p:cNvPr id="3" name="Marcador de pie de página 2"/>
          <p:cNvSpPr>
            <a:spLocks noGrp="1"/>
          </p:cNvSpPr>
          <p:nvPr>
            <p:ph type="ftr" sz="quarter" idx="11"/>
          </p:nvPr>
        </p:nvSpPr>
        <p:spPr/>
        <p:txBody>
          <a:bodyPr/>
          <a:lstStyle/>
          <a:p>
            <a:endParaRPr lang="es-UY"/>
          </a:p>
        </p:txBody>
      </p:sp>
      <p:sp>
        <p:nvSpPr>
          <p:cNvPr id="4" name="Marcador de número de diapositiva 3"/>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A42BF01-9F33-4B60-8803-620D249CAE18}" type="datetimeFigureOut">
              <a:rPr lang="es-UY" smtClean="0"/>
              <a:t>8/10/2024</a:t>
            </a:fld>
            <a:endParaRPr lang="es-UY"/>
          </a:p>
        </p:txBody>
      </p:sp>
      <p:sp>
        <p:nvSpPr>
          <p:cNvPr id="6" name="Marcador de pie de página 5"/>
          <p:cNvSpPr>
            <a:spLocks noGrp="1"/>
          </p:cNvSpPr>
          <p:nvPr>
            <p:ph type="ftr" sz="quarter" idx="11"/>
          </p:nvPr>
        </p:nvSpPr>
        <p:spPr/>
        <p:txBody>
          <a:bodyPr/>
          <a:lstStyle/>
          <a:p>
            <a:endParaRPr lang="es-UY"/>
          </a:p>
        </p:txBody>
      </p:sp>
      <p:sp>
        <p:nvSpPr>
          <p:cNvPr id="7" name="Marcador de número de diapositiva 6"/>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A42BF01-9F33-4B60-8803-620D249CAE18}" type="datetimeFigureOut">
              <a:rPr lang="es-UY" smtClean="0"/>
              <a:t>8/10/2024</a:t>
            </a:fld>
            <a:endParaRPr lang="es-UY"/>
          </a:p>
        </p:txBody>
      </p:sp>
      <p:sp>
        <p:nvSpPr>
          <p:cNvPr id="6" name="Marcador de pie de página 5"/>
          <p:cNvSpPr>
            <a:spLocks noGrp="1"/>
          </p:cNvSpPr>
          <p:nvPr>
            <p:ph type="ftr" sz="quarter" idx="11"/>
          </p:nvPr>
        </p:nvSpPr>
        <p:spPr/>
        <p:txBody>
          <a:bodyPr/>
          <a:lstStyle/>
          <a:p>
            <a:endParaRPr lang="es-UY"/>
          </a:p>
        </p:txBody>
      </p:sp>
      <p:sp>
        <p:nvSpPr>
          <p:cNvPr id="7" name="Marcador de número de diapositiva 6"/>
          <p:cNvSpPr>
            <a:spLocks noGrp="1"/>
          </p:cNvSpPr>
          <p:nvPr>
            <p:ph type="sldNum" sz="quarter" idx="12"/>
          </p:nvPr>
        </p:nvSpPr>
        <p:spPr/>
        <p:txBody>
          <a:bodyPr/>
          <a:lstStyle/>
          <a:p>
            <a:fld id="{B33B7164-A3BD-457D-8905-A4474F12874D}" type="slidenum">
              <a:rPr lang="es-UY" smtClean="0"/>
              <a:t>‹Nº›</a:t>
            </a:fld>
            <a:endParaRPr lang="es-U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42BF01-9F33-4B60-8803-620D249CAE18}" type="datetimeFigureOut">
              <a:rPr lang="es-UY" smtClean="0"/>
              <a:t>8/10/2024</a:t>
            </a:fld>
            <a:endParaRPr lang="es-UY"/>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B7164-A3BD-457D-8905-A4474F12874D}" type="slidenum">
              <a:rPr lang="es-UY" smtClean="0"/>
              <a:t>‹Nº›</a:t>
            </a:fld>
            <a:endParaRPr lang="es-U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descr="SLIDES PARA DIAPOSITIVAS 02.jpg"/>
          <p:cNvPicPr>
            <a:picLocks noChangeAspect="1"/>
          </p:cNvPicPr>
          <p:nvPr/>
        </p:nvPicPr>
        <p:blipFill rotWithShape="1">
          <a:blip r:embed="rId2">
            <a:extLst>
              <a:ext uri="{28A0092B-C50C-407E-A947-70E740481C1C}">
                <a14:useLocalDpi xmlns:a14="http://schemas.microsoft.com/office/drawing/2010/main" val="0"/>
              </a:ext>
            </a:extLst>
          </a:blip>
          <a:srcRect t="88791" r="18571"/>
          <a:stretch>
            <a:fillRect/>
          </a:stretch>
        </p:blipFill>
        <p:spPr bwMode="auto">
          <a:xfrm>
            <a:off x="0" y="6089302"/>
            <a:ext cx="7456478" cy="768698"/>
          </a:xfrm>
          <a:prstGeom prst="rect">
            <a:avLst/>
          </a:prstGeom>
          <a:noFill/>
          <a:ln>
            <a:noFill/>
          </a:ln>
        </p:spPr>
      </p:pic>
      <p:pic>
        <p:nvPicPr>
          <p:cNvPr id="5" name="4 Imagen" descr="SLIDES PARA DIAPOSITIVAS 02.jpg"/>
          <p:cNvPicPr>
            <a:picLocks noChangeAspect="1"/>
          </p:cNvPicPr>
          <p:nvPr/>
        </p:nvPicPr>
        <p:blipFill rotWithShape="1">
          <a:blip r:embed="rId2">
            <a:extLst>
              <a:ext uri="{28A0092B-C50C-407E-A947-70E740481C1C}">
                <a14:useLocalDpi xmlns:a14="http://schemas.microsoft.com/office/drawing/2010/main" val="0"/>
              </a:ext>
            </a:extLst>
          </a:blip>
          <a:srcRect l="28571" t="88791"/>
          <a:stretch>
            <a:fillRect/>
          </a:stretch>
        </p:blipFill>
        <p:spPr bwMode="auto">
          <a:xfrm>
            <a:off x="5651230" y="6089302"/>
            <a:ext cx="6540770" cy="768698"/>
          </a:xfrm>
          <a:prstGeom prst="rect">
            <a:avLst/>
          </a:prstGeom>
          <a:noFill/>
          <a:ln>
            <a:noFill/>
          </a:ln>
        </p:spPr>
      </p:pic>
      <p:sp>
        <p:nvSpPr>
          <p:cNvPr id="3" name="Título 2"/>
          <p:cNvSpPr>
            <a:spLocks noGrp="1"/>
          </p:cNvSpPr>
          <p:nvPr>
            <p:ph type="ctrTitle"/>
          </p:nvPr>
        </p:nvSpPr>
        <p:spPr>
          <a:xfrm>
            <a:off x="7562818" y="3009901"/>
            <a:ext cx="4629150" cy="1693288"/>
          </a:xfrm>
        </p:spPr>
        <p:txBody>
          <a:bodyPr>
            <a:noAutofit/>
          </a:bodyPr>
          <a:lstStyle/>
          <a:p>
            <a:br>
              <a:rPr lang="es-UY" altLang="es-ES" sz="1600" b="1" dirty="0">
                <a:latin typeface="Kalinga" panose="020B0502040204020203" pitchFamily="34" charset="0"/>
                <a:cs typeface="Kalinga" panose="020B0502040204020203" pitchFamily="34" charset="0"/>
                <a:sym typeface="+mn-ea"/>
              </a:rPr>
            </a:br>
            <a:r>
              <a:rPr lang="es-UY" altLang="es-ES" sz="1600" b="1" dirty="0">
                <a:solidFill>
                  <a:schemeClr val="tx2"/>
                </a:solidFill>
                <a:latin typeface="Kalinga" panose="020B0502040204020203" pitchFamily="34" charset="0"/>
                <a:ea typeface="+mn-ea"/>
                <a:cs typeface="Kalinga" panose="020B0502040204020203" pitchFamily="34" charset="0"/>
                <a:sym typeface="+mn-ea"/>
              </a:rPr>
              <a:t>Q.F. Martín Umpiérrez,  Q.F. Viviana </a:t>
            </a:r>
            <a:r>
              <a:rPr lang="es-UY" altLang="es-ES" sz="1600" b="1" dirty="0" err="1">
                <a:solidFill>
                  <a:schemeClr val="tx2"/>
                </a:solidFill>
                <a:latin typeface="Kalinga" panose="020B0502040204020203" pitchFamily="34" charset="0"/>
                <a:ea typeface="+mn-ea"/>
                <a:cs typeface="Kalinga" panose="020B0502040204020203" pitchFamily="34" charset="0"/>
                <a:sym typeface="+mn-ea"/>
              </a:rPr>
              <a:t>Amuedo</a:t>
            </a:r>
            <a:r>
              <a:rPr lang="es-UY" altLang="es-ES" sz="1600" b="1" dirty="0">
                <a:solidFill>
                  <a:schemeClr val="tx2"/>
                </a:solidFill>
                <a:latin typeface="Kalinga" panose="020B0502040204020203" pitchFamily="34" charset="0"/>
                <a:ea typeface="+mn-ea"/>
                <a:cs typeface="Kalinga" panose="020B0502040204020203" pitchFamily="34" charset="0"/>
                <a:sym typeface="+mn-ea"/>
              </a:rPr>
              <a:t>, Aux. Farm. Valentina Hernandez, Q.F. María Eugenia Bareiro, Q.F. Cecilia Rodríguez , Q.F. Agustina de Castro</a:t>
            </a:r>
            <a:br>
              <a:rPr lang="es-UY" altLang="es-ES" sz="1600" b="1" dirty="0">
                <a:solidFill>
                  <a:schemeClr val="tx2"/>
                </a:solidFill>
                <a:latin typeface="Kalinga" panose="020B0502040204020203" pitchFamily="34" charset="0"/>
                <a:ea typeface="+mn-ea"/>
                <a:cs typeface="Kalinga" panose="020B0502040204020203" pitchFamily="34" charset="0"/>
                <a:sym typeface="+mn-ea"/>
              </a:rPr>
            </a:br>
            <a:r>
              <a:rPr lang="es-UY" altLang="es-ES" sz="1600" b="1" dirty="0">
                <a:solidFill>
                  <a:schemeClr val="tx2"/>
                </a:solidFill>
                <a:latin typeface="Kalinga" panose="020B0502040204020203" pitchFamily="34" charset="0"/>
                <a:ea typeface="+mn-ea"/>
                <a:cs typeface="Kalinga" panose="020B0502040204020203" pitchFamily="34" charset="0"/>
                <a:sym typeface="+mn-ea"/>
              </a:rPr>
              <a:t>Servicio de Farmacia</a:t>
            </a:r>
            <a:br>
              <a:rPr lang="es-UY" altLang="es-ES" sz="1600" b="1" dirty="0">
                <a:solidFill>
                  <a:schemeClr val="tx2"/>
                </a:solidFill>
                <a:latin typeface="Kalinga" panose="020B0502040204020203" pitchFamily="34" charset="0"/>
                <a:ea typeface="+mn-ea"/>
                <a:cs typeface="Kalinga" panose="020B0502040204020203" pitchFamily="34" charset="0"/>
              </a:rPr>
            </a:br>
            <a:r>
              <a:rPr lang="es-UY" altLang="es-ES" sz="1600" b="1" dirty="0">
                <a:solidFill>
                  <a:schemeClr val="tx2"/>
                </a:solidFill>
                <a:latin typeface="Kalinga" panose="020B0502040204020203" pitchFamily="34" charset="0"/>
                <a:ea typeface="+mn-ea"/>
                <a:cs typeface="Kalinga" panose="020B0502040204020203" pitchFamily="34" charset="0"/>
              </a:rPr>
              <a:t>Sanatorio Americano</a:t>
            </a:r>
            <a:br>
              <a:rPr lang="es-UY" altLang="es-ES" sz="1600" b="1" dirty="0">
                <a:solidFill>
                  <a:schemeClr val="tx2"/>
                </a:solidFill>
                <a:latin typeface="Kalinga" panose="020B0502040204020203" pitchFamily="34" charset="0"/>
                <a:ea typeface="+mn-ea"/>
                <a:cs typeface="Kalinga" panose="020B0502040204020203" pitchFamily="34" charset="0"/>
              </a:rPr>
            </a:br>
            <a:endParaRPr lang="es-UY" altLang="es-ES" sz="1600" b="1" dirty="0">
              <a:solidFill>
                <a:schemeClr val="tx2"/>
              </a:solidFill>
              <a:latin typeface="Kalinga" panose="020B0502040204020203" pitchFamily="34" charset="0"/>
              <a:ea typeface="+mn-ea"/>
              <a:cs typeface="Kalinga" panose="020B0502040204020203" pitchFamily="34" charset="0"/>
            </a:endParaRPr>
          </a:p>
        </p:txBody>
      </p:sp>
      <p:pic>
        <p:nvPicPr>
          <p:cNvPr id="9" name="Imagen 8" descr="Imagen que contiene camiseta, reloj&#10;&#10;Descripción generada automáticamente">
            <a:extLst>
              <a:ext uri="{FF2B5EF4-FFF2-40B4-BE49-F238E27FC236}">
                <a16:creationId xmlns:a16="http://schemas.microsoft.com/office/drawing/2014/main" id="{95B77D43-BF13-1C2B-DEAE-057FDEA50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95" y="912031"/>
            <a:ext cx="8027978" cy="5619584"/>
          </a:xfrm>
          <a:prstGeom prst="rect">
            <a:avLst/>
          </a:prstGeom>
        </p:spPr>
      </p:pic>
      <p:sp>
        <p:nvSpPr>
          <p:cNvPr id="12" name="Rectángulo 11">
            <a:extLst>
              <a:ext uri="{FF2B5EF4-FFF2-40B4-BE49-F238E27FC236}">
                <a16:creationId xmlns:a16="http://schemas.microsoft.com/office/drawing/2014/main" id="{737C2A03-B633-38EC-5336-EB1535B0BD97}"/>
              </a:ext>
            </a:extLst>
          </p:cNvPr>
          <p:cNvSpPr/>
          <p:nvPr/>
        </p:nvSpPr>
        <p:spPr>
          <a:xfrm>
            <a:off x="0" y="-636251"/>
            <a:ext cx="9570998" cy="1815882"/>
          </a:xfrm>
          <a:prstGeom prst="rect">
            <a:avLst/>
          </a:prstGeom>
          <a:noFill/>
        </p:spPr>
        <p:txBody>
          <a:bodyPr wrap="square" lIns="91440" tIns="45720" rIns="91440" bIns="45720">
            <a:spAutoFit/>
          </a:bodyPr>
          <a:lstStyle/>
          <a:p>
            <a:pPr algn="ctr"/>
            <a:endParaRPr lang="es-UY" sz="2800" dirty="0">
              <a:ln w="0"/>
              <a:solidFill>
                <a:schemeClr val="accent1"/>
              </a:solidFill>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sym typeface="+mn-ea"/>
            </a:endParaRPr>
          </a:p>
          <a:p>
            <a:pPr algn="ctr"/>
            <a:endParaRPr lang="es-UY" sz="2800" dirty="0">
              <a:ln w="0"/>
              <a:solidFill>
                <a:schemeClr val="accent1"/>
              </a:solidFill>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sym typeface="+mn-ea"/>
            </a:endParaRPr>
          </a:p>
          <a:p>
            <a:pPr algn="ctr"/>
            <a:r>
              <a:rPr lang="es-ES" sz="2800" b="1" dirty="0">
                <a:ln w="0"/>
                <a:solidFill>
                  <a:schemeClr val="accent1"/>
                </a:solidFill>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Validación Farmacéutica  de Protocolos para tratamientos Oncológicos y </a:t>
            </a:r>
            <a:r>
              <a:rPr lang="es-ES" sz="2800" b="1" dirty="0" err="1">
                <a:ln w="0"/>
                <a:solidFill>
                  <a:schemeClr val="accent1"/>
                </a:solidFill>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Hemato</a:t>
            </a:r>
            <a:r>
              <a:rPr lang="es-ES" sz="2800" b="1" dirty="0">
                <a:ln w="0"/>
                <a:solidFill>
                  <a:schemeClr val="accent1"/>
                </a:solidFill>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-Oncológicos</a:t>
            </a:r>
            <a:endParaRPr lang="es-UY" sz="2800" b="1" dirty="0">
              <a:ln w="0"/>
              <a:solidFill>
                <a:schemeClr val="accent1"/>
              </a:solidFill>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endParaRPr>
          </a:p>
        </p:txBody>
      </p:sp>
      <p:pic>
        <p:nvPicPr>
          <p:cNvPr id="14" name="Imagen 13">
            <a:extLst>
              <a:ext uri="{FF2B5EF4-FFF2-40B4-BE49-F238E27FC236}">
                <a16:creationId xmlns:a16="http://schemas.microsoft.com/office/drawing/2014/main" id="{82FFB1DF-5250-9654-37EE-78134E988E06}"/>
              </a:ext>
            </a:extLst>
          </p:cNvPr>
          <p:cNvPicPr>
            <a:picLocks noChangeAspect="1"/>
          </p:cNvPicPr>
          <p:nvPr/>
        </p:nvPicPr>
        <p:blipFill>
          <a:blip r:embed="rId4"/>
          <a:stretch>
            <a:fillRect/>
          </a:stretch>
        </p:blipFill>
        <p:spPr>
          <a:xfrm>
            <a:off x="7289800" y="4832714"/>
            <a:ext cx="4902200" cy="1256588"/>
          </a:xfrm>
          <a:prstGeom prst="rect">
            <a:avLst/>
          </a:prstGeom>
        </p:spPr>
      </p:pic>
      <p:pic>
        <p:nvPicPr>
          <p:cNvPr id="1026" name="Picture 2" descr="Cobertura nacional – centromédico">
            <a:extLst>
              <a:ext uri="{FF2B5EF4-FFF2-40B4-BE49-F238E27FC236}">
                <a16:creationId xmlns:a16="http://schemas.microsoft.com/office/drawing/2014/main" id="{D60E4D5A-8C25-8D8B-E2B3-BEA63073A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4170" y="55599"/>
            <a:ext cx="3003550" cy="943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p:nvPr/>
        </p:nvSpPr>
        <p:spPr>
          <a:xfrm>
            <a:off x="0" y="160648"/>
            <a:ext cx="7388582" cy="561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sz="2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Validación PQT: Informe de Validación</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2">
            <a:extLst>
              <a:ext uri="{FF2B5EF4-FFF2-40B4-BE49-F238E27FC236}">
                <a16:creationId xmlns:a16="http://schemas.microsoft.com/office/drawing/2014/main" id="{8AD7A8FB-1B60-EBEC-5422-F30C384845C9}"/>
              </a:ext>
            </a:extLst>
          </p:cNvPr>
          <p:cNvGrpSpPr/>
          <p:nvPr/>
        </p:nvGrpSpPr>
        <p:grpSpPr>
          <a:xfrm>
            <a:off x="659414" y="839071"/>
            <a:ext cx="6069754" cy="4776578"/>
            <a:chOff x="6679406" y="61389"/>
            <a:chExt cx="4797838" cy="3399537"/>
          </a:xfrm>
        </p:grpSpPr>
        <p:pic>
          <p:nvPicPr>
            <p:cNvPr id="5" name="Imagen 4">
              <a:extLst>
                <a:ext uri="{FF2B5EF4-FFF2-40B4-BE49-F238E27FC236}">
                  <a16:creationId xmlns:a16="http://schemas.microsoft.com/office/drawing/2014/main" id="{7B98DC26-7E20-485D-3A21-33EB13222BDE}"/>
                </a:ext>
              </a:extLst>
            </p:cNvPr>
            <p:cNvPicPr>
              <a:picLocks noChangeAspect="1"/>
            </p:cNvPicPr>
            <p:nvPr/>
          </p:nvPicPr>
          <p:blipFill>
            <a:blip r:embed="rId4"/>
            <a:stretch>
              <a:fillRect/>
            </a:stretch>
          </p:blipFill>
          <p:spPr>
            <a:xfrm>
              <a:off x="6679406" y="61389"/>
              <a:ext cx="4797838" cy="3399537"/>
            </a:xfrm>
            <a:prstGeom prst="rect">
              <a:avLst/>
            </a:prstGeom>
          </p:spPr>
        </p:pic>
        <p:sp>
          <p:nvSpPr>
            <p:cNvPr id="6" name="Rectángulo 5">
              <a:extLst>
                <a:ext uri="{FF2B5EF4-FFF2-40B4-BE49-F238E27FC236}">
                  <a16:creationId xmlns:a16="http://schemas.microsoft.com/office/drawing/2014/main" id="{3ADAA8E3-0348-501C-5161-7FB1FBFF2BF9}"/>
                </a:ext>
              </a:extLst>
            </p:cNvPr>
            <p:cNvSpPr/>
            <p:nvPr/>
          </p:nvSpPr>
          <p:spPr>
            <a:xfrm>
              <a:off x="9882188" y="598604"/>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Rectángulo 7">
              <a:extLst>
                <a:ext uri="{FF2B5EF4-FFF2-40B4-BE49-F238E27FC236}">
                  <a16:creationId xmlns:a16="http://schemas.microsoft.com/office/drawing/2014/main" id="{7EFF08F2-27C4-7417-B2DF-38A859B0CF6C}"/>
                </a:ext>
              </a:extLst>
            </p:cNvPr>
            <p:cNvSpPr/>
            <p:nvPr/>
          </p:nvSpPr>
          <p:spPr>
            <a:xfrm>
              <a:off x="9413510" y="848163"/>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9" name="Rectángulo 8">
              <a:extLst>
                <a:ext uri="{FF2B5EF4-FFF2-40B4-BE49-F238E27FC236}">
                  <a16:creationId xmlns:a16="http://schemas.microsoft.com/office/drawing/2014/main" id="{CE06A4FF-E950-FD36-C8B0-37BD99BF4B67}"/>
                </a:ext>
              </a:extLst>
            </p:cNvPr>
            <p:cNvSpPr/>
            <p:nvPr/>
          </p:nvSpPr>
          <p:spPr>
            <a:xfrm>
              <a:off x="8251460" y="2994768"/>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0" name="Rectángulo 9">
              <a:extLst>
                <a:ext uri="{FF2B5EF4-FFF2-40B4-BE49-F238E27FC236}">
                  <a16:creationId xmlns:a16="http://schemas.microsoft.com/office/drawing/2014/main" id="{C9E58BED-C572-23E9-8D7F-80787A202409}"/>
                </a:ext>
              </a:extLst>
            </p:cNvPr>
            <p:cNvSpPr/>
            <p:nvPr/>
          </p:nvSpPr>
          <p:spPr>
            <a:xfrm>
              <a:off x="6860810" y="2994252"/>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grpSp>
      <p:pic>
        <p:nvPicPr>
          <p:cNvPr id="12" name="Imagen 11">
            <a:extLst>
              <a:ext uri="{FF2B5EF4-FFF2-40B4-BE49-F238E27FC236}">
                <a16:creationId xmlns:a16="http://schemas.microsoft.com/office/drawing/2014/main" id="{B525657D-FD21-1023-337F-6FDCC1C6E901}"/>
              </a:ext>
            </a:extLst>
          </p:cNvPr>
          <p:cNvPicPr>
            <a:picLocks noChangeAspect="1"/>
          </p:cNvPicPr>
          <p:nvPr/>
        </p:nvPicPr>
        <p:blipFill>
          <a:blip r:embed="rId5"/>
          <a:stretch>
            <a:fillRect/>
          </a:stretch>
        </p:blipFill>
        <p:spPr>
          <a:xfrm>
            <a:off x="180512" y="597997"/>
            <a:ext cx="8143161" cy="5364547"/>
          </a:xfrm>
          <a:prstGeom prst="rect">
            <a:avLst/>
          </a:prstGeom>
        </p:spPr>
      </p:pic>
      <p:pic>
        <p:nvPicPr>
          <p:cNvPr id="13" name="Imagen 12">
            <a:extLst>
              <a:ext uri="{FF2B5EF4-FFF2-40B4-BE49-F238E27FC236}">
                <a16:creationId xmlns:a16="http://schemas.microsoft.com/office/drawing/2014/main" id="{AB2C1420-7877-5533-6FCF-9EC25080A66D}"/>
              </a:ext>
            </a:extLst>
          </p:cNvPr>
          <p:cNvPicPr>
            <a:picLocks noChangeAspect="1"/>
          </p:cNvPicPr>
          <p:nvPr/>
        </p:nvPicPr>
        <p:blipFill>
          <a:blip r:embed="rId6"/>
          <a:stretch>
            <a:fillRect/>
          </a:stretch>
        </p:blipFill>
        <p:spPr>
          <a:xfrm>
            <a:off x="497489" y="1140076"/>
            <a:ext cx="7509209" cy="4301161"/>
          </a:xfrm>
          <a:prstGeom prst="rect">
            <a:avLst/>
          </a:prstGeom>
        </p:spPr>
      </p:pic>
      <p:grpSp>
        <p:nvGrpSpPr>
          <p:cNvPr id="16" name="Grupo 15">
            <a:extLst>
              <a:ext uri="{FF2B5EF4-FFF2-40B4-BE49-F238E27FC236}">
                <a16:creationId xmlns:a16="http://schemas.microsoft.com/office/drawing/2014/main" id="{736F9B64-EBE5-1661-A325-A3A8229631DD}"/>
              </a:ext>
            </a:extLst>
          </p:cNvPr>
          <p:cNvGrpSpPr/>
          <p:nvPr/>
        </p:nvGrpSpPr>
        <p:grpSpPr>
          <a:xfrm>
            <a:off x="5544441" y="895456"/>
            <a:ext cx="6612426" cy="4893127"/>
            <a:chOff x="8777484" y="1316834"/>
            <a:chExt cx="6071954" cy="4505223"/>
          </a:xfrm>
        </p:grpSpPr>
        <p:pic>
          <p:nvPicPr>
            <p:cNvPr id="2" name="Imagen 1">
              <a:extLst>
                <a:ext uri="{FF2B5EF4-FFF2-40B4-BE49-F238E27FC236}">
                  <a16:creationId xmlns:a16="http://schemas.microsoft.com/office/drawing/2014/main" id="{891A71BD-773F-F24E-1902-EA2DB1C24724}"/>
                </a:ext>
              </a:extLst>
            </p:cNvPr>
            <p:cNvPicPr>
              <a:picLocks noChangeAspect="1"/>
            </p:cNvPicPr>
            <p:nvPr/>
          </p:nvPicPr>
          <p:blipFill>
            <a:blip r:embed="rId7"/>
            <a:stretch>
              <a:fillRect/>
            </a:stretch>
          </p:blipFill>
          <p:spPr>
            <a:xfrm>
              <a:off x="8777484" y="1316834"/>
              <a:ext cx="6071954" cy="4505223"/>
            </a:xfrm>
            <a:prstGeom prst="rect">
              <a:avLst/>
            </a:prstGeom>
          </p:spPr>
        </p:pic>
        <p:sp>
          <p:nvSpPr>
            <p:cNvPr id="14" name="Rectángulo 13">
              <a:extLst>
                <a:ext uri="{FF2B5EF4-FFF2-40B4-BE49-F238E27FC236}">
                  <a16:creationId xmlns:a16="http://schemas.microsoft.com/office/drawing/2014/main" id="{DB987472-CADC-4F73-D896-94BB5E88702C}"/>
                </a:ext>
              </a:extLst>
            </p:cNvPr>
            <p:cNvSpPr/>
            <p:nvPr/>
          </p:nvSpPr>
          <p:spPr>
            <a:xfrm>
              <a:off x="10188088" y="1803614"/>
              <a:ext cx="1013312" cy="4569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grpSp>
    </p:spTree>
    <p:extLst>
      <p:ext uri="{BB962C8B-B14F-4D97-AF65-F5344CB8AC3E}">
        <p14:creationId xmlns:p14="http://schemas.microsoft.com/office/powerpoint/2010/main" val="34761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8AE7561-14AB-9AC5-4B98-53E5777F93B0}"/>
              </a:ext>
            </a:extLst>
          </p:cNvPr>
          <p:cNvSpPr txBox="1"/>
          <p:nvPr/>
        </p:nvSpPr>
        <p:spPr>
          <a:xfrm>
            <a:off x="254000" y="236848"/>
            <a:ext cx="7388582" cy="561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sz="2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Validación PQT: Medicación Liberada</a:t>
            </a:r>
          </a:p>
        </p:txBody>
      </p:sp>
      <p:sp>
        <p:nvSpPr>
          <p:cNvPr id="8" name="Rectangle 2"/>
          <p:cNvSpPr/>
          <p:nvPr/>
        </p:nvSpPr>
        <p:spPr>
          <a:xfrm>
            <a:off x="6003667" y="3244334"/>
            <a:ext cx="184666" cy="369332"/>
          </a:xfrm>
          <a:prstGeom prst="rect">
            <a:avLst/>
          </a:prstGeom>
        </p:spPr>
        <p:txBody>
          <a:bodyPr wrap="none">
            <a:spAutoFit/>
          </a:bodyPr>
          <a:lstStyle/>
          <a:p>
            <a:r>
              <a:rPr lang="en-US" dirty="0"/>
              <a:t> </a:t>
            </a:r>
          </a:p>
        </p:txBody>
      </p:sp>
      <p:sp>
        <p:nvSpPr>
          <p:cNvPr id="9" name="Rectangle 6"/>
          <p:cNvSpPr/>
          <p:nvPr/>
        </p:nvSpPr>
        <p:spPr>
          <a:xfrm>
            <a:off x="6003667" y="3244334"/>
            <a:ext cx="184666" cy="369332"/>
          </a:xfrm>
          <a:prstGeom prst="rect">
            <a:avLst/>
          </a:prstGeom>
        </p:spPr>
        <p:txBody>
          <a:bodyPr wrap="none">
            <a:spAutoFit/>
          </a:bodyPr>
          <a:lstStyle/>
          <a:p>
            <a:r>
              <a:rPr lang="en-US" dirty="0"/>
              <a:t> </a:t>
            </a:r>
          </a:p>
        </p:txBody>
      </p:sp>
      <p:sp>
        <p:nvSpPr>
          <p:cNvPr id="10" name="Rectangle 7"/>
          <p:cNvSpPr/>
          <p:nvPr/>
        </p:nvSpPr>
        <p:spPr>
          <a:xfrm>
            <a:off x="6003667" y="3244334"/>
            <a:ext cx="184666" cy="369332"/>
          </a:xfrm>
          <a:prstGeom prst="rect">
            <a:avLst/>
          </a:prstGeom>
        </p:spPr>
        <p:txBody>
          <a:bodyPr wrap="none">
            <a:spAutoFit/>
          </a:bodyPr>
          <a:lstStyle/>
          <a:p>
            <a:r>
              <a:rPr lang="en-US" dirty="0"/>
              <a:t> </a:t>
            </a:r>
          </a:p>
        </p:txBody>
      </p:sp>
      <p:grpSp>
        <p:nvGrpSpPr>
          <p:cNvPr id="17" name="Grupo 16">
            <a:extLst>
              <a:ext uri="{FF2B5EF4-FFF2-40B4-BE49-F238E27FC236}">
                <a16:creationId xmlns:a16="http://schemas.microsoft.com/office/drawing/2014/main" id="{234605E9-08D6-98FC-7699-F46D9AF77E1A}"/>
              </a:ext>
            </a:extLst>
          </p:cNvPr>
          <p:cNvGrpSpPr/>
          <p:nvPr/>
        </p:nvGrpSpPr>
        <p:grpSpPr>
          <a:xfrm>
            <a:off x="928983" y="743543"/>
            <a:ext cx="4305183" cy="5740244"/>
            <a:chOff x="709809" y="870212"/>
            <a:chExt cx="4305183" cy="5740244"/>
          </a:xfrm>
        </p:grpSpPr>
        <p:pic>
          <p:nvPicPr>
            <p:cNvPr id="3" name="Imagen 2" descr="Texto&#10;&#10;Descripción generada automáticamente">
              <a:extLst>
                <a:ext uri="{FF2B5EF4-FFF2-40B4-BE49-F238E27FC236}">
                  <a16:creationId xmlns:a16="http://schemas.microsoft.com/office/drawing/2014/main" id="{86F1CD27-5B6E-A481-3031-02B6DAA53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809" y="870212"/>
              <a:ext cx="4305183" cy="5740244"/>
            </a:xfrm>
            <a:prstGeom prst="rect">
              <a:avLst/>
            </a:prstGeom>
          </p:spPr>
        </p:pic>
        <p:sp>
          <p:nvSpPr>
            <p:cNvPr id="13" name="Rectángulo 12">
              <a:extLst>
                <a:ext uri="{FF2B5EF4-FFF2-40B4-BE49-F238E27FC236}">
                  <a16:creationId xmlns:a16="http://schemas.microsoft.com/office/drawing/2014/main" id="{61F142AA-E8E3-AA8F-ADE6-7EE0AF070A8B}"/>
                </a:ext>
              </a:extLst>
            </p:cNvPr>
            <p:cNvSpPr/>
            <p:nvPr/>
          </p:nvSpPr>
          <p:spPr>
            <a:xfrm>
              <a:off x="2400300" y="2628900"/>
              <a:ext cx="929640" cy="1447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02A0623C-A2A5-A146-8F98-C33BF741612C}"/>
                </a:ext>
              </a:extLst>
            </p:cNvPr>
            <p:cNvSpPr/>
            <p:nvPr/>
          </p:nvSpPr>
          <p:spPr>
            <a:xfrm>
              <a:off x="2582217" y="2781300"/>
              <a:ext cx="929640" cy="1447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0000753C-0E04-9386-4773-93208C16A0F1}"/>
                </a:ext>
              </a:extLst>
            </p:cNvPr>
            <p:cNvSpPr/>
            <p:nvPr/>
          </p:nvSpPr>
          <p:spPr>
            <a:xfrm>
              <a:off x="2193597" y="2856600"/>
              <a:ext cx="929640" cy="1447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9" name="Grupo 18">
            <a:extLst>
              <a:ext uri="{FF2B5EF4-FFF2-40B4-BE49-F238E27FC236}">
                <a16:creationId xmlns:a16="http://schemas.microsoft.com/office/drawing/2014/main" id="{0809F670-2961-3EBA-42BA-A429D42D2C90}"/>
              </a:ext>
            </a:extLst>
          </p:cNvPr>
          <p:cNvGrpSpPr/>
          <p:nvPr/>
        </p:nvGrpSpPr>
        <p:grpSpPr>
          <a:xfrm>
            <a:off x="5850709" y="1419106"/>
            <a:ext cx="5852160" cy="4389120"/>
            <a:chOff x="5212080" y="1727424"/>
            <a:chExt cx="5852160" cy="4389120"/>
          </a:xfrm>
        </p:grpSpPr>
        <p:pic>
          <p:nvPicPr>
            <p:cNvPr id="6" name="Imagen 5" descr="Diagrama&#10;&#10;Descripción generada automáticamente">
              <a:extLst>
                <a:ext uri="{FF2B5EF4-FFF2-40B4-BE49-F238E27FC236}">
                  <a16:creationId xmlns:a16="http://schemas.microsoft.com/office/drawing/2014/main" id="{AC396667-8D8C-4415-D746-1E50BC84A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43600" y="995904"/>
              <a:ext cx="4389120" cy="5852160"/>
            </a:xfrm>
            <a:prstGeom prst="rect">
              <a:avLst/>
            </a:prstGeom>
          </p:spPr>
        </p:pic>
        <p:sp>
          <p:nvSpPr>
            <p:cNvPr id="18" name="Rectángulo 17">
              <a:extLst>
                <a:ext uri="{FF2B5EF4-FFF2-40B4-BE49-F238E27FC236}">
                  <a16:creationId xmlns:a16="http://schemas.microsoft.com/office/drawing/2014/main" id="{B6DA5626-84B2-5F93-C237-73B536D5BDBC}"/>
                </a:ext>
              </a:extLst>
            </p:cNvPr>
            <p:cNvSpPr/>
            <p:nvPr/>
          </p:nvSpPr>
          <p:spPr>
            <a:xfrm>
              <a:off x="7307897" y="2078647"/>
              <a:ext cx="1143000" cy="304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Up Arrow Callout 23"/>
            <p:cNvSpPr/>
            <p:nvPr/>
          </p:nvSpPr>
          <p:spPr>
            <a:xfrm>
              <a:off x="8557021" y="3613666"/>
              <a:ext cx="2002631" cy="523220"/>
            </a:xfrm>
            <a:prstGeom prst="upArrowCallo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Control de </a:t>
              </a:r>
              <a:r>
                <a:rPr lang="en-US" dirty="0" err="1"/>
                <a:t>Ingreso</a:t>
              </a:r>
              <a:endParaRPr lang="en-US" dirty="0"/>
            </a:p>
          </p:txBody>
        </p:sp>
        <p:sp>
          <p:nvSpPr>
            <p:cNvPr id="20" name="Donut 19"/>
            <p:cNvSpPr/>
            <p:nvPr/>
          </p:nvSpPr>
          <p:spPr>
            <a:xfrm>
              <a:off x="7239635" y="2847797"/>
              <a:ext cx="508000" cy="190500"/>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5872480" y="2963506"/>
              <a:ext cx="431800" cy="190500"/>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9376568" y="2350641"/>
              <a:ext cx="981870" cy="316600"/>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06255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a 4">
            <a:extLst>
              <a:ext uri="{FF2B5EF4-FFF2-40B4-BE49-F238E27FC236}">
                <a16:creationId xmlns:a16="http://schemas.microsoft.com/office/drawing/2014/main" id="{F3EED610-4FFF-345C-8BD3-CCBFF541823C}"/>
              </a:ext>
            </a:extLst>
          </p:cNvPr>
          <p:cNvGraphicFramePr>
            <a:graphicFrameLocks noGrp="1"/>
          </p:cNvGraphicFramePr>
          <p:nvPr>
            <p:extLst>
              <p:ext uri="{D42A27DB-BD31-4B8C-83A1-F6EECF244321}">
                <p14:modId xmlns:p14="http://schemas.microsoft.com/office/powerpoint/2010/main" val="323156991"/>
              </p:ext>
            </p:extLst>
          </p:nvPr>
        </p:nvGraphicFramePr>
        <p:xfrm>
          <a:off x="371060" y="1136963"/>
          <a:ext cx="10639840" cy="4681756"/>
        </p:xfrm>
        <a:graphic>
          <a:graphicData uri="http://schemas.openxmlformats.org/drawingml/2006/table">
            <a:tbl>
              <a:tblPr firstRow="1" firstCol="1" bandRow="1">
                <a:tableStyleId>{5C22544A-7EE6-4342-B048-85BDC9FD1C3A}</a:tableStyleId>
              </a:tblPr>
              <a:tblGrid>
                <a:gridCol w="2028337">
                  <a:extLst>
                    <a:ext uri="{9D8B030D-6E8A-4147-A177-3AD203B41FA5}">
                      <a16:colId xmlns:a16="http://schemas.microsoft.com/office/drawing/2014/main" val="1509451593"/>
                    </a:ext>
                  </a:extLst>
                </a:gridCol>
                <a:gridCol w="1134363">
                  <a:extLst>
                    <a:ext uri="{9D8B030D-6E8A-4147-A177-3AD203B41FA5}">
                      <a16:colId xmlns:a16="http://schemas.microsoft.com/office/drawing/2014/main" val="1181558860"/>
                    </a:ext>
                  </a:extLst>
                </a:gridCol>
                <a:gridCol w="1134363">
                  <a:extLst>
                    <a:ext uri="{9D8B030D-6E8A-4147-A177-3AD203B41FA5}">
                      <a16:colId xmlns:a16="http://schemas.microsoft.com/office/drawing/2014/main" val="2370959896"/>
                    </a:ext>
                  </a:extLst>
                </a:gridCol>
                <a:gridCol w="1134363">
                  <a:extLst>
                    <a:ext uri="{9D8B030D-6E8A-4147-A177-3AD203B41FA5}">
                      <a16:colId xmlns:a16="http://schemas.microsoft.com/office/drawing/2014/main" val="2515424415"/>
                    </a:ext>
                  </a:extLst>
                </a:gridCol>
                <a:gridCol w="1134363">
                  <a:extLst>
                    <a:ext uri="{9D8B030D-6E8A-4147-A177-3AD203B41FA5}">
                      <a16:colId xmlns:a16="http://schemas.microsoft.com/office/drawing/2014/main" val="2444980546"/>
                    </a:ext>
                  </a:extLst>
                </a:gridCol>
                <a:gridCol w="1134363">
                  <a:extLst>
                    <a:ext uri="{9D8B030D-6E8A-4147-A177-3AD203B41FA5}">
                      <a16:colId xmlns:a16="http://schemas.microsoft.com/office/drawing/2014/main" val="670805866"/>
                    </a:ext>
                  </a:extLst>
                </a:gridCol>
                <a:gridCol w="979896">
                  <a:extLst>
                    <a:ext uri="{9D8B030D-6E8A-4147-A177-3AD203B41FA5}">
                      <a16:colId xmlns:a16="http://schemas.microsoft.com/office/drawing/2014/main" val="2742281686"/>
                    </a:ext>
                  </a:extLst>
                </a:gridCol>
                <a:gridCol w="979896">
                  <a:extLst>
                    <a:ext uri="{9D8B030D-6E8A-4147-A177-3AD203B41FA5}">
                      <a16:colId xmlns:a16="http://schemas.microsoft.com/office/drawing/2014/main" val="534697178"/>
                    </a:ext>
                  </a:extLst>
                </a:gridCol>
                <a:gridCol w="979896">
                  <a:extLst>
                    <a:ext uri="{9D8B030D-6E8A-4147-A177-3AD203B41FA5}">
                      <a16:colId xmlns:a16="http://schemas.microsoft.com/office/drawing/2014/main" val="3890166626"/>
                    </a:ext>
                  </a:extLst>
                </a:gridCol>
              </a:tblGrid>
              <a:tr h="1479421">
                <a:tc>
                  <a:txBody>
                    <a:bodyPr/>
                    <a:lstStyle/>
                    <a:p>
                      <a:pPr algn="just">
                        <a:lnSpc>
                          <a:spcPct val="115000"/>
                        </a:lnSpc>
                        <a:spcAft>
                          <a:spcPts val="800"/>
                        </a:spcAft>
                      </a:pPr>
                      <a:r>
                        <a:rPr lang="es-ES" sz="1800" kern="0" dirty="0">
                          <a:effectLst/>
                        </a:rPr>
                        <a:t> Descripción</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2016</a:t>
                      </a:r>
                      <a:endParaRPr lang="es-ES" sz="2400" kern="100" dirty="0">
                        <a:effectLst/>
                      </a:endParaRPr>
                    </a:p>
                    <a:p>
                      <a:pPr algn="ctr">
                        <a:lnSpc>
                          <a:spcPct val="115000"/>
                        </a:lnSpc>
                        <a:spcAft>
                          <a:spcPts val="800"/>
                        </a:spcAft>
                      </a:pPr>
                      <a:r>
                        <a:rPr lang="es-ES" sz="1800" kern="0" dirty="0">
                          <a:effectLst/>
                        </a:rPr>
                        <a:t>Año calendario</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2017</a:t>
                      </a:r>
                      <a:endParaRPr lang="es-ES" sz="2400" kern="100" dirty="0">
                        <a:effectLst/>
                      </a:endParaRPr>
                    </a:p>
                    <a:p>
                      <a:pPr algn="ctr">
                        <a:lnSpc>
                          <a:spcPct val="115000"/>
                        </a:lnSpc>
                        <a:spcAft>
                          <a:spcPts val="800"/>
                        </a:spcAft>
                      </a:pPr>
                      <a:r>
                        <a:rPr lang="es-ES" sz="1800" kern="0" dirty="0">
                          <a:effectLst/>
                        </a:rPr>
                        <a:t> Año calendario</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2018</a:t>
                      </a:r>
                      <a:endParaRPr lang="es-ES" sz="2400" kern="100" dirty="0">
                        <a:effectLst/>
                      </a:endParaRPr>
                    </a:p>
                    <a:p>
                      <a:pPr algn="ctr">
                        <a:lnSpc>
                          <a:spcPct val="115000"/>
                        </a:lnSpc>
                        <a:spcAft>
                          <a:spcPts val="800"/>
                        </a:spcAft>
                      </a:pPr>
                      <a:r>
                        <a:rPr lang="es-ES" sz="1800" kern="0" dirty="0">
                          <a:effectLst/>
                        </a:rPr>
                        <a:t>Año calendario</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2019</a:t>
                      </a:r>
                      <a:endParaRPr lang="es-ES" sz="2400" kern="100">
                        <a:effectLst/>
                      </a:endParaRPr>
                    </a:p>
                    <a:p>
                      <a:pPr algn="ctr">
                        <a:lnSpc>
                          <a:spcPct val="115000"/>
                        </a:lnSpc>
                        <a:spcAft>
                          <a:spcPts val="800"/>
                        </a:spcAft>
                      </a:pPr>
                      <a:r>
                        <a:rPr lang="es-ES" sz="1800" kern="0">
                          <a:effectLst/>
                        </a:rPr>
                        <a:t>Año calendario</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2020</a:t>
                      </a:r>
                      <a:endParaRPr lang="es-ES" sz="2400" kern="100">
                        <a:effectLst/>
                      </a:endParaRPr>
                    </a:p>
                    <a:p>
                      <a:pPr algn="ctr">
                        <a:lnSpc>
                          <a:spcPct val="115000"/>
                        </a:lnSpc>
                        <a:spcAft>
                          <a:spcPts val="800"/>
                        </a:spcAft>
                      </a:pPr>
                      <a:r>
                        <a:rPr lang="es-ES" sz="1800" kern="0">
                          <a:effectLst/>
                        </a:rPr>
                        <a:t>Año calendario</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2021</a:t>
                      </a:r>
                      <a:endParaRPr lang="es-ES" sz="2400" kern="100">
                        <a:effectLst/>
                      </a:endParaRPr>
                    </a:p>
                    <a:p>
                      <a:pPr algn="ctr">
                        <a:lnSpc>
                          <a:spcPct val="115000"/>
                        </a:lnSpc>
                        <a:spcAft>
                          <a:spcPts val="800"/>
                        </a:spcAft>
                      </a:pPr>
                      <a:r>
                        <a:rPr lang="es-ES" sz="1800" kern="0">
                          <a:effectLst/>
                        </a:rPr>
                        <a:t>Año contable</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2022</a:t>
                      </a:r>
                      <a:endParaRPr lang="es-ES" sz="2400" kern="100">
                        <a:effectLst/>
                      </a:endParaRPr>
                    </a:p>
                    <a:p>
                      <a:pPr algn="ctr">
                        <a:lnSpc>
                          <a:spcPct val="115000"/>
                        </a:lnSpc>
                        <a:spcAft>
                          <a:spcPts val="800"/>
                        </a:spcAft>
                      </a:pPr>
                      <a:r>
                        <a:rPr lang="es-ES" sz="1800" kern="0">
                          <a:effectLst/>
                        </a:rPr>
                        <a:t>Año contable</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2023</a:t>
                      </a:r>
                      <a:endParaRPr lang="es-ES" sz="2400" kern="100">
                        <a:effectLst/>
                      </a:endParaRPr>
                    </a:p>
                    <a:p>
                      <a:pPr algn="ctr">
                        <a:lnSpc>
                          <a:spcPct val="115000"/>
                        </a:lnSpc>
                        <a:spcAft>
                          <a:spcPts val="800"/>
                        </a:spcAft>
                      </a:pPr>
                      <a:r>
                        <a:rPr lang="es-ES" sz="1800" kern="0">
                          <a:effectLst/>
                        </a:rPr>
                        <a:t>Año contable</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5346167"/>
                  </a:ext>
                </a:extLst>
              </a:tr>
              <a:tr h="397733">
                <a:tc>
                  <a:txBody>
                    <a:bodyPr/>
                    <a:lstStyle/>
                    <a:p>
                      <a:pPr algn="just">
                        <a:lnSpc>
                          <a:spcPct val="115000"/>
                        </a:lnSpc>
                        <a:spcAft>
                          <a:spcPts val="800"/>
                        </a:spcAft>
                      </a:pPr>
                      <a:r>
                        <a:rPr lang="es-ES" sz="1800" kern="0">
                          <a:effectLst/>
                        </a:rPr>
                        <a:t>Pacientes oncológicos </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305</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342</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375</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338</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371</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408</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425</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505</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2445900"/>
                  </a:ext>
                </a:extLst>
              </a:tr>
              <a:tr h="817038">
                <a:tc>
                  <a:txBody>
                    <a:bodyPr/>
                    <a:lstStyle/>
                    <a:p>
                      <a:pPr algn="just">
                        <a:lnSpc>
                          <a:spcPct val="115000"/>
                        </a:lnSpc>
                        <a:spcAft>
                          <a:spcPts val="800"/>
                        </a:spcAft>
                      </a:pPr>
                      <a:r>
                        <a:rPr lang="es-ES" sz="1800" kern="0">
                          <a:effectLst/>
                        </a:rPr>
                        <a:t>Indicaciones médicas (protocolos)  </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1232</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1464</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1817</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1793</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2003</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2132</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2381</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2741</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9382870"/>
                  </a:ext>
                </a:extLst>
              </a:tr>
              <a:tr h="840469">
                <a:tc>
                  <a:txBody>
                    <a:bodyPr/>
                    <a:lstStyle/>
                    <a:p>
                      <a:pPr algn="just">
                        <a:lnSpc>
                          <a:spcPct val="115000"/>
                        </a:lnSpc>
                        <a:spcAft>
                          <a:spcPts val="800"/>
                        </a:spcAft>
                      </a:pPr>
                      <a:r>
                        <a:rPr lang="es-ES" sz="1800" kern="0">
                          <a:effectLst/>
                        </a:rPr>
                        <a:t>Fraccionamientos oncológicos </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4339</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4908</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5705</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dirty="0">
                          <a:effectLst/>
                        </a:rPr>
                        <a:t>5677</a:t>
                      </a: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5336</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4874</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6244</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S" sz="1800" kern="0">
                          <a:effectLst/>
                        </a:rPr>
                        <a:t>7087</a:t>
                      </a:r>
                      <a:endParaRPr lang="es-ES" sz="2400" kern="10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6006956"/>
                  </a:ext>
                </a:extLst>
              </a:tr>
              <a:tr h="817038">
                <a:tc>
                  <a:txBody>
                    <a:bodyPr/>
                    <a:lstStyle/>
                    <a:p>
                      <a:pPr algn="just">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endParaRPr lang="es-E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1492219"/>
                  </a:ext>
                </a:extLst>
              </a:tr>
            </a:tbl>
          </a:graphicData>
        </a:graphic>
      </p:graphicFrame>
      <p:sp>
        <p:nvSpPr>
          <p:cNvPr id="8" name="Título 1">
            <a:extLst>
              <a:ext uri="{FF2B5EF4-FFF2-40B4-BE49-F238E27FC236}">
                <a16:creationId xmlns:a16="http://schemas.microsoft.com/office/drawing/2014/main" id="{DB5A065D-A7CD-C2A8-9783-E139C93D5482}"/>
              </a:ext>
            </a:extLst>
          </p:cNvPr>
          <p:cNvSpPr txBox="1"/>
          <p:nvPr/>
        </p:nvSpPr>
        <p:spPr>
          <a:xfrm>
            <a:off x="371060" y="97682"/>
            <a:ext cx="1116164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dirty="0">
                <a:solidFill>
                  <a:schemeClr val="tx1">
                    <a:lumMod val="85000"/>
                    <a:lumOff val="15000"/>
                  </a:schemeClr>
                </a:solidFill>
                <a:latin typeface="+mn-lt"/>
              </a:rPr>
              <a:t>Resultados: Validación PQT Período 2016-2023</a:t>
            </a:r>
          </a:p>
        </p:txBody>
      </p:sp>
    </p:spTree>
    <p:extLst>
      <p:ext uri="{BB962C8B-B14F-4D97-AF65-F5344CB8AC3E}">
        <p14:creationId xmlns:p14="http://schemas.microsoft.com/office/powerpoint/2010/main" val="270858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242195"/>
            <a:ext cx="11355388" cy="1325563"/>
          </a:xfrm>
        </p:spPr>
        <p:txBody>
          <a:bodyPr>
            <a:normAutofit/>
          </a:bodyPr>
          <a:lstStyle/>
          <a:p>
            <a:pPr lvl="1" algn="l" rtl="0">
              <a:lnSpc>
                <a:spcPct val="90000"/>
              </a:lnSpc>
              <a:spcBef>
                <a:spcPct val="0"/>
              </a:spcBef>
            </a:pPr>
            <a:br>
              <a:rPr lang="es-UY" b="1" dirty="0"/>
            </a:br>
            <a:endParaRPr lang="es-UY" dirty="0"/>
          </a:p>
        </p:txBody>
      </p:sp>
      <p:sp>
        <p:nvSpPr>
          <p:cNvPr id="4" name="Título 1"/>
          <p:cNvSpPr txBox="1"/>
          <p:nvPr/>
        </p:nvSpPr>
        <p:spPr>
          <a:xfrm>
            <a:off x="192157" y="19252"/>
            <a:ext cx="1116164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dirty="0">
                <a:solidFill>
                  <a:schemeClr val="tx1">
                    <a:lumMod val="85000"/>
                    <a:lumOff val="15000"/>
                  </a:schemeClr>
                </a:solidFill>
                <a:latin typeface="+mn-lt"/>
              </a:rPr>
              <a:t>Resultados: Validación PQT Período 2016-2023</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descr="Gráfico, Gráfico de barras, Histograma&#10;&#10;Descripción generada automáticamente">
            <a:extLst>
              <a:ext uri="{FF2B5EF4-FFF2-40B4-BE49-F238E27FC236}">
                <a16:creationId xmlns:a16="http://schemas.microsoft.com/office/drawing/2014/main" id="{A03A8189-6BB7-D163-0D56-C79F71767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61" y="1099445"/>
            <a:ext cx="7332757" cy="4399654"/>
          </a:xfrm>
          <a:prstGeom prst="rect">
            <a:avLst/>
          </a:prstGeom>
        </p:spPr>
      </p:pic>
      <p:sp>
        <p:nvSpPr>
          <p:cNvPr id="10" name="CuadroTexto 9">
            <a:extLst>
              <a:ext uri="{FF2B5EF4-FFF2-40B4-BE49-F238E27FC236}">
                <a16:creationId xmlns:a16="http://schemas.microsoft.com/office/drawing/2014/main" id="{0A17AEF8-57FA-9C83-877A-A56980045AD2}"/>
              </a:ext>
            </a:extLst>
          </p:cNvPr>
          <p:cNvSpPr txBox="1"/>
          <p:nvPr/>
        </p:nvSpPr>
        <p:spPr>
          <a:xfrm>
            <a:off x="8036144" y="1213009"/>
            <a:ext cx="3673205" cy="2215991"/>
          </a:xfrm>
          <a:prstGeom prst="rect">
            <a:avLst/>
          </a:prstGeom>
          <a:noFill/>
        </p:spPr>
        <p:txBody>
          <a:bodyPr wrap="square">
            <a:spAutoFit/>
          </a:bodyPr>
          <a:lstStyle/>
          <a:p>
            <a:r>
              <a:rPr lang="es-UY" sz="2400" dirty="0">
                <a:latin typeface="Kalinga" panose="020B0502040204020203" pitchFamily="34" charset="0"/>
                <a:cs typeface="Kalinga" panose="020B0502040204020203" pitchFamily="34" charset="0"/>
              </a:rPr>
              <a:t>Validación de un total de 1945 protocolos de PQT Anuales. </a:t>
            </a:r>
          </a:p>
          <a:p>
            <a:r>
              <a:rPr lang="es-UY" sz="2400" dirty="0">
                <a:latin typeface="Kalinga" panose="020B0502040204020203" pitchFamily="34" charset="0"/>
                <a:cs typeface="Kalinga" panose="020B0502040204020203" pitchFamily="34" charset="0"/>
              </a:rPr>
              <a:t>Resultando en un total de 384 Pacientes al año </a:t>
            </a:r>
            <a:br>
              <a:rPr lang="es-UY" dirty="0">
                <a:latin typeface="Kalinga" panose="020B0502040204020203" pitchFamily="34" charset="0"/>
                <a:cs typeface="Kalinga" panose="020B0502040204020203" pitchFamily="34" charset="0"/>
              </a:rPr>
            </a:br>
            <a:endParaRPr lang="es-UY" dirty="0"/>
          </a:p>
        </p:txBody>
      </p:sp>
    </p:spTree>
    <p:extLst>
      <p:ext uri="{BB962C8B-B14F-4D97-AF65-F5344CB8AC3E}">
        <p14:creationId xmlns:p14="http://schemas.microsoft.com/office/powerpoint/2010/main" val="119804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242195"/>
            <a:ext cx="11355388" cy="1325563"/>
          </a:xfrm>
        </p:spPr>
        <p:txBody>
          <a:bodyPr>
            <a:normAutofit/>
          </a:bodyPr>
          <a:lstStyle/>
          <a:p>
            <a:pPr lvl="1" algn="l" rtl="0">
              <a:lnSpc>
                <a:spcPct val="90000"/>
              </a:lnSpc>
              <a:spcBef>
                <a:spcPct val="0"/>
              </a:spcBef>
            </a:pPr>
            <a:br>
              <a:rPr lang="es-UY" b="1" dirty="0"/>
            </a:br>
            <a:endParaRPr lang="es-UY" dirty="0"/>
          </a:p>
        </p:txBody>
      </p:sp>
      <p:sp>
        <p:nvSpPr>
          <p:cNvPr id="4" name="Título 1"/>
          <p:cNvSpPr txBox="1"/>
          <p:nvPr/>
        </p:nvSpPr>
        <p:spPr>
          <a:xfrm>
            <a:off x="192157" y="19252"/>
            <a:ext cx="1116164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dirty="0">
                <a:solidFill>
                  <a:schemeClr val="tx1">
                    <a:lumMod val="85000"/>
                    <a:lumOff val="15000"/>
                  </a:schemeClr>
                </a:solidFill>
                <a:latin typeface="+mn-lt"/>
              </a:rPr>
              <a:t>Resultados: Validación PQT Período 2016-2023</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0A17AEF8-57FA-9C83-877A-A56980045AD2}"/>
              </a:ext>
            </a:extLst>
          </p:cNvPr>
          <p:cNvSpPr txBox="1"/>
          <p:nvPr/>
        </p:nvSpPr>
        <p:spPr>
          <a:xfrm>
            <a:off x="8080207" y="746843"/>
            <a:ext cx="3673205" cy="2308324"/>
          </a:xfrm>
          <a:prstGeom prst="rect">
            <a:avLst/>
          </a:prstGeom>
          <a:noFill/>
        </p:spPr>
        <p:txBody>
          <a:bodyPr wrap="square">
            <a:spAutoFit/>
          </a:bodyPr>
          <a:lstStyle/>
          <a:p>
            <a:r>
              <a:rPr lang="es-UY" sz="2400" dirty="0">
                <a:latin typeface="Kalinga" panose="020B0502040204020203" pitchFamily="34" charset="0"/>
                <a:cs typeface="Kalinga" panose="020B0502040204020203" pitchFamily="34" charset="0"/>
              </a:rPr>
              <a:t>Ha existido un aumento considerable tanto en la cantidad de protocolos como de pacientes y preparaciones en el período estudiado. </a:t>
            </a:r>
            <a:endParaRPr lang="es-UY" dirty="0"/>
          </a:p>
        </p:txBody>
      </p:sp>
      <p:pic>
        <p:nvPicPr>
          <p:cNvPr id="5" name="Imagen 4" descr="Gráfico, Gráfico de barras, Histograma&#10;&#10;Descripción generada automáticamente">
            <a:extLst>
              <a:ext uri="{FF2B5EF4-FFF2-40B4-BE49-F238E27FC236}">
                <a16:creationId xmlns:a16="http://schemas.microsoft.com/office/drawing/2014/main" id="{CCFA26F7-75AD-2292-B45A-399AFDFFE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4976"/>
            <a:ext cx="8080207" cy="4848124"/>
          </a:xfrm>
          <a:prstGeom prst="rect">
            <a:avLst/>
          </a:prstGeom>
        </p:spPr>
      </p:pic>
      <p:pic>
        <p:nvPicPr>
          <p:cNvPr id="12" name="Imagen 11" descr="Imagen que contiene tabla, frente, sostener, parado&#10;&#10;Descripción generada automáticamente">
            <a:extLst>
              <a:ext uri="{FF2B5EF4-FFF2-40B4-BE49-F238E27FC236}">
                <a16:creationId xmlns:a16="http://schemas.microsoft.com/office/drawing/2014/main" id="{734BDA5B-5369-AFE6-57B0-B9F52B85D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8126" y="3088425"/>
            <a:ext cx="1851154" cy="2912325"/>
          </a:xfrm>
          <a:prstGeom prst="rect">
            <a:avLst/>
          </a:prstGeom>
        </p:spPr>
      </p:pic>
    </p:spTree>
    <p:extLst>
      <p:ext uri="{BB962C8B-B14F-4D97-AF65-F5344CB8AC3E}">
        <p14:creationId xmlns:p14="http://schemas.microsoft.com/office/powerpoint/2010/main" val="239200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242195"/>
            <a:ext cx="11355388" cy="1325563"/>
          </a:xfrm>
        </p:spPr>
        <p:txBody>
          <a:bodyPr>
            <a:normAutofit/>
          </a:bodyPr>
          <a:lstStyle/>
          <a:p>
            <a:pPr lvl="1" algn="l" rtl="0">
              <a:lnSpc>
                <a:spcPct val="90000"/>
              </a:lnSpc>
              <a:spcBef>
                <a:spcPct val="0"/>
              </a:spcBef>
            </a:pPr>
            <a:br>
              <a:rPr lang="es-UY" b="1" dirty="0"/>
            </a:br>
            <a:endParaRPr lang="es-UY" dirty="0"/>
          </a:p>
        </p:txBody>
      </p:sp>
      <p:sp>
        <p:nvSpPr>
          <p:cNvPr id="4" name="Título 1"/>
          <p:cNvSpPr txBox="1"/>
          <p:nvPr/>
        </p:nvSpPr>
        <p:spPr>
          <a:xfrm>
            <a:off x="192157" y="19252"/>
            <a:ext cx="11161643" cy="85725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dirty="0">
                <a:solidFill>
                  <a:schemeClr val="tx1">
                    <a:lumMod val="85000"/>
                    <a:lumOff val="15000"/>
                  </a:schemeClr>
                </a:solidFill>
                <a:latin typeface="+mn-lt"/>
              </a:rPr>
              <a:t>Resultados: Validación PQT-Tipificación de Errores</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AB72D5AC-9004-08A4-3F8D-3A5C7BB8CDA2}"/>
              </a:ext>
            </a:extLst>
          </p:cNvPr>
          <p:cNvSpPr txBox="1"/>
          <p:nvPr/>
        </p:nvSpPr>
        <p:spPr>
          <a:xfrm>
            <a:off x="192157" y="1106093"/>
            <a:ext cx="4452128" cy="1200329"/>
          </a:xfrm>
          <a:prstGeom prst="rect">
            <a:avLst/>
          </a:prstGeom>
          <a:noFill/>
        </p:spPr>
        <p:txBody>
          <a:bodyPr wrap="square">
            <a:spAutoFit/>
          </a:bodyPr>
          <a:lstStyle/>
          <a:p>
            <a:r>
              <a:rPr lang="es-UY" dirty="0">
                <a:latin typeface="Kalinga" panose="020B0502040204020203" pitchFamily="34" charset="0"/>
                <a:cs typeface="Kalinga" panose="020B0502040204020203" pitchFamily="34" charset="0"/>
              </a:rPr>
              <a:t>Al Tipificar los errores se lleva un registro que nos permite minimizar los errores a futuro y ver posibles mejoras de nuestra validación</a:t>
            </a:r>
            <a:endParaRPr lang="es-UY" dirty="0"/>
          </a:p>
        </p:txBody>
      </p:sp>
      <p:sp>
        <p:nvSpPr>
          <p:cNvPr id="8" name="Google Shape;254;p35">
            <a:extLst>
              <a:ext uri="{FF2B5EF4-FFF2-40B4-BE49-F238E27FC236}">
                <a16:creationId xmlns:a16="http://schemas.microsoft.com/office/drawing/2014/main" id="{D0BEC9EA-F5F1-A7FF-822C-74F6E75C6DE0}"/>
              </a:ext>
            </a:extLst>
          </p:cNvPr>
          <p:cNvSpPr txBox="1">
            <a:spLocks/>
          </p:cNvSpPr>
          <p:nvPr/>
        </p:nvSpPr>
        <p:spPr>
          <a:xfrm>
            <a:off x="5537028" y="849415"/>
            <a:ext cx="5579200" cy="1122400"/>
          </a:xfrm>
          <a:prstGeom prst="rect">
            <a:avLst/>
          </a:prstGeom>
        </p:spPr>
        <p:txBody>
          <a:bodyPr spcFirstLastPara="1" vert="horz" wrap="square" lIns="121900" tIns="121900" rIns="121900" bIns="121900" rtlCol="0" anchor="t" anchorCtr="0">
            <a:noAutofit/>
          </a:bodyPr>
          <a:lstStyle>
            <a:lvl1pPr algn="ctr" defTabSz="914400" rtl="0" eaLnBrk="1" latinLnBrk="0" hangingPunct="1">
              <a:spcBef>
                <a:spcPct val="0"/>
              </a:spcBef>
              <a:buNone/>
              <a:defRPr sz="4400" kern="1200">
                <a:solidFill>
                  <a:srgbClr val="FC8004"/>
                </a:solidFill>
                <a:latin typeface="Kalinga" panose="020B0502040204020203" pitchFamily="34" charset="0"/>
                <a:ea typeface="+mj-ea"/>
                <a:cs typeface="Kalinga" panose="020B0502040204020203" pitchFamily="34" charset="0"/>
              </a:defRPr>
            </a:lvl1pPr>
          </a:lstStyle>
          <a:p>
            <a:endParaRPr lang="es-UY" dirty="0"/>
          </a:p>
        </p:txBody>
      </p:sp>
      <p:sp>
        <p:nvSpPr>
          <p:cNvPr id="9" name="Oval 2">
            <a:extLst>
              <a:ext uri="{FF2B5EF4-FFF2-40B4-BE49-F238E27FC236}">
                <a16:creationId xmlns:a16="http://schemas.microsoft.com/office/drawing/2014/main" id="{B8F10201-1659-6A27-47D6-A7BCBF401A09}"/>
              </a:ext>
            </a:extLst>
          </p:cNvPr>
          <p:cNvSpPr/>
          <p:nvPr/>
        </p:nvSpPr>
        <p:spPr>
          <a:xfrm>
            <a:off x="5073068" y="1527829"/>
            <a:ext cx="597114" cy="54141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2</a:t>
            </a:r>
          </a:p>
        </p:txBody>
      </p:sp>
      <p:sp>
        <p:nvSpPr>
          <p:cNvPr id="10" name="Textfeld 8">
            <a:extLst>
              <a:ext uri="{FF2B5EF4-FFF2-40B4-BE49-F238E27FC236}">
                <a16:creationId xmlns:a16="http://schemas.microsoft.com/office/drawing/2014/main" id="{598B5265-B289-EC95-A1E5-7EDDA9396932}"/>
              </a:ext>
            </a:extLst>
          </p:cNvPr>
          <p:cNvSpPr txBox="1"/>
          <p:nvPr/>
        </p:nvSpPr>
        <p:spPr>
          <a:xfrm>
            <a:off x="5806794" y="790147"/>
            <a:ext cx="5654950" cy="890120"/>
          </a:xfrm>
          <a:prstGeom prst="rect">
            <a:avLst/>
          </a:prstGeom>
          <a:noFill/>
        </p:spPr>
        <p:txBody>
          <a:bodyPr wrap="square" rtlCol="0">
            <a:normAutofit/>
          </a:bodyPr>
          <a:lstStyle/>
          <a:p>
            <a:pPr algn="just">
              <a:spcAft>
                <a:spcPts val="600"/>
              </a:spcAft>
            </a:pPr>
            <a:r>
              <a:rPr lang="de-AT" sz="1600" b="1" cap="all" dirty="0">
                <a:solidFill>
                  <a:schemeClr val="accent1">
                    <a:lumMod val="75000"/>
                  </a:schemeClr>
                </a:solidFill>
                <a:latin typeface="Kalinga" panose="020B0502040204020203" pitchFamily="34" charset="0"/>
                <a:cs typeface="Kalinga" panose="020B0502040204020203" pitchFamily="34" charset="0"/>
              </a:rPr>
              <a:t>Error en dosis</a:t>
            </a:r>
          </a:p>
          <a:p>
            <a:pPr algn="just"/>
            <a:r>
              <a:rPr lang="de-AT" sz="1600" dirty="0">
                <a:latin typeface="Kalinga" panose="020B0502040204020203" pitchFamily="34" charset="0"/>
                <a:cs typeface="Kalinga" panose="020B0502040204020203" pitchFamily="34" charset="0"/>
              </a:rPr>
              <a:t>Dosis Incorrecta/ Duplicado/ Omisión</a:t>
            </a:r>
          </a:p>
        </p:txBody>
      </p:sp>
      <p:sp>
        <p:nvSpPr>
          <p:cNvPr id="11" name="Textfeld 9">
            <a:extLst>
              <a:ext uri="{FF2B5EF4-FFF2-40B4-BE49-F238E27FC236}">
                <a16:creationId xmlns:a16="http://schemas.microsoft.com/office/drawing/2014/main" id="{0E616D53-AF2C-CDCD-89DD-337D01112DB9}"/>
              </a:ext>
            </a:extLst>
          </p:cNvPr>
          <p:cNvSpPr txBox="1"/>
          <p:nvPr/>
        </p:nvSpPr>
        <p:spPr>
          <a:xfrm>
            <a:off x="5793911" y="1503835"/>
            <a:ext cx="5732647" cy="890120"/>
          </a:xfrm>
          <a:prstGeom prst="rect">
            <a:avLst/>
          </a:prstGeom>
          <a:noFill/>
        </p:spPr>
        <p:txBody>
          <a:bodyPr wrap="square" rtlCol="0">
            <a:normAutofit/>
          </a:bodyPr>
          <a:lstStyle/>
          <a:p>
            <a:pPr algn="just">
              <a:spcAft>
                <a:spcPts val="600"/>
              </a:spcAft>
            </a:pPr>
            <a:r>
              <a:rPr lang="de-AT" sz="1600" b="1" cap="all" dirty="0">
                <a:solidFill>
                  <a:schemeClr val="accent2">
                    <a:lumMod val="75000"/>
                  </a:schemeClr>
                </a:solidFill>
                <a:latin typeface="Kalinga" panose="020B0502040204020203" pitchFamily="34" charset="0"/>
                <a:cs typeface="Kalinga" panose="020B0502040204020203" pitchFamily="34" charset="0"/>
              </a:rPr>
              <a:t>Error en dilución</a:t>
            </a:r>
          </a:p>
          <a:p>
            <a:pPr algn="just"/>
            <a:r>
              <a:rPr lang="de-AT" sz="1600" dirty="0">
                <a:latin typeface="Kalinga" panose="020B0502040204020203" pitchFamily="34" charset="0"/>
                <a:cs typeface="Kalinga" panose="020B0502040204020203" pitchFamily="34" charset="0"/>
              </a:rPr>
              <a:t>Volúmen Incorrecto, Tipo de Suero, Omisión</a:t>
            </a:r>
          </a:p>
        </p:txBody>
      </p:sp>
      <p:sp>
        <p:nvSpPr>
          <p:cNvPr id="12" name="Textfeld 10">
            <a:extLst>
              <a:ext uri="{FF2B5EF4-FFF2-40B4-BE49-F238E27FC236}">
                <a16:creationId xmlns:a16="http://schemas.microsoft.com/office/drawing/2014/main" id="{51480563-4CA1-9EA3-9714-68647E439FE8}"/>
              </a:ext>
            </a:extLst>
          </p:cNvPr>
          <p:cNvSpPr txBox="1"/>
          <p:nvPr/>
        </p:nvSpPr>
        <p:spPr>
          <a:xfrm>
            <a:off x="5830982" y="2281820"/>
            <a:ext cx="6926199" cy="890120"/>
          </a:xfrm>
          <a:prstGeom prst="rect">
            <a:avLst/>
          </a:prstGeom>
          <a:noFill/>
        </p:spPr>
        <p:txBody>
          <a:bodyPr wrap="square" rtlCol="0">
            <a:normAutofit/>
          </a:bodyPr>
          <a:lstStyle/>
          <a:p>
            <a:pPr algn="just">
              <a:spcAft>
                <a:spcPts val="600"/>
              </a:spcAft>
            </a:pPr>
            <a:r>
              <a:rPr lang="de-AT" sz="1600" b="1" cap="all" dirty="0">
                <a:solidFill>
                  <a:schemeClr val="accent3">
                    <a:lumMod val="75000"/>
                  </a:schemeClr>
                </a:solidFill>
                <a:latin typeface="Kalinga" panose="020B0502040204020203" pitchFamily="34" charset="0"/>
                <a:cs typeface="Kalinga" panose="020B0502040204020203" pitchFamily="34" charset="0"/>
              </a:rPr>
              <a:t>ERROR EN FECHA</a:t>
            </a:r>
          </a:p>
          <a:p>
            <a:pPr algn="just">
              <a:spcAft>
                <a:spcPts val="600"/>
              </a:spcAft>
            </a:pPr>
            <a:r>
              <a:rPr lang="de-AT" sz="1600" dirty="0">
                <a:latin typeface="Kalinga" panose="020B0502040204020203" pitchFamily="34" charset="0"/>
                <a:cs typeface="Kalinga" panose="020B0502040204020203" pitchFamily="34" charset="0"/>
              </a:rPr>
              <a:t>Descanso: No Corresponde PQT</a:t>
            </a:r>
          </a:p>
        </p:txBody>
      </p:sp>
      <p:sp>
        <p:nvSpPr>
          <p:cNvPr id="13" name="Textfeld 11">
            <a:extLst>
              <a:ext uri="{FF2B5EF4-FFF2-40B4-BE49-F238E27FC236}">
                <a16:creationId xmlns:a16="http://schemas.microsoft.com/office/drawing/2014/main" id="{A0490906-03AC-9A95-5FD9-9DD76E6C1B62}"/>
              </a:ext>
            </a:extLst>
          </p:cNvPr>
          <p:cNvSpPr txBox="1"/>
          <p:nvPr/>
        </p:nvSpPr>
        <p:spPr>
          <a:xfrm>
            <a:off x="5830982" y="3029847"/>
            <a:ext cx="4063532" cy="890120"/>
          </a:xfrm>
          <a:prstGeom prst="rect">
            <a:avLst/>
          </a:prstGeom>
          <a:noFill/>
        </p:spPr>
        <p:txBody>
          <a:bodyPr wrap="square" rtlCol="0">
            <a:normAutofit/>
          </a:bodyPr>
          <a:lstStyle/>
          <a:p>
            <a:pPr>
              <a:spcAft>
                <a:spcPts val="600"/>
              </a:spcAft>
            </a:pPr>
            <a:r>
              <a:rPr lang="de-AT" sz="1600" b="1" cap="all" dirty="0">
                <a:solidFill>
                  <a:schemeClr val="accent6">
                    <a:lumMod val="75000"/>
                  </a:schemeClr>
                </a:solidFill>
                <a:latin typeface="Kalinga" panose="020B0502040204020203" pitchFamily="34" charset="0"/>
                <a:cs typeface="Kalinga" panose="020B0502040204020203" pitchFamily="34" charset="0"/>
              </a:rPr>
              <a:t>ERROR EN SC/PESO</a:t>
            </a:r>
          </a:p>
        </p:txBody>
      </p:sp>
      <p:sp>
        <p:nvSpPr>
          <p:cNvPr id="14" name="Textfeld 12">
            <a:extLst>
              <a:ext uri="{FF2B5EF4-FFF2-40B4-BE49-F238E27FC236}">
                <a16:creationId xmlns:a16="http://schemas.microsoft.com/office/drawing/2014/main" id="{18865927-BC7C-411A-9E14-0D90B6AE9B3D}"/>
              </a:ext>
            </a:extLst>
          </p:cNvPr>
          <p:cNvSpPr txBox="1"/>
          <p:nvPr/>
        </p:nvSpPr>
        <p:spPr>
          <a:xfrm>
            <a:off x="5830982" y="3588247"/>
            <a:ext cx="4063532" cy="723356"/>
          </a:xfrm>
          <a:prstGeom prst="rect">
            <a:avLst/>
          </a:prstGeom>
          <a:noFill/>
        </p:spPr>
        <p:txBody>
          <a:bodyPr wrap="square" rtlCol="0">
            <a:normAutofit fontScale="85000" lnSpcReduction="10000"/>
          </a:bodyPr>
          <a:lstStyle/>
          <a:p>
            <a:pPr>
              <a:spcAft>
                <a:spcPts val="600"/>
              </a:spcAft>
            </a:pPr>
            <a:r>
              <a:rPr lang="de-AT" sz="1900" b="1" cap="all" dirty="0">
                <a:solidFill>
                  <a:srgbClr val="7030A0"/>
                </a:solidFill>
                <a:latin typeface="Kalinga" panose="020B0502040204020203" pitchFamily="34" charset="0"/>
                <a:cs typeface="Kalinga" panose="020B0502040204020203" pitchFamily="34" charset="0"/>
              </a:rPr>
              <a:t>Error </a:t>
            </a:r>
            <a:r>
              <a:rPr lang="de-AT" sz="1900" b="1" cap="all">
                <a:solidFill>
                  <a:srgbClr val="7030A0"/>
                </a:solidFill>
                <a:latin typeface="Kalinga" panose="020B0502040204020203" pitchFamily="34" charset="0"/>
                <a:cs typeface="Kalinga" panose="020B0502040204020203" pitchFamily="34" charset="0"/>
              </a:rPr>
              <a:t>en fÁrmaco</a:t>
            </a:r>
            <a:r>
              <a:rPr lang="de-AT" sz="1900" b="1" cap="all" dirty="0">
                <a:solidFill>
                  <a:srgbClr val="7030A0"/>
                </a:solidFill>
                <a:latin typeface="Kalinga" panose="020B0502040204020203" pitchFamily="34" charset="0"/>
                <a:cs typeface="Kalinga" panose="020B0502040204020203" pitchFamily="34" charset="0"/>
              </a:rPr>
              <a:t>:</a:t>
            </a:r>
          </a:p>
          <a:p>
            <a:pPr>
              <a:spcAft>
                <a:spcPts val="600"/>
              </a:spcAft>
            </a:pPr>
            <a:r>
              <a:rPr lang="de-AT" sz="1900" dirty="0">
                <a:latin typeface="Kalinga" panose="020B0502040204020203" pitchFamily="34" charset="0"/>
                <a:cs typeface="Kalinga" panose="020B0502040204020203" pitchFamily="34" charset="0"/>
              </a:rPr>
              <a:t>Omisión de fármaco, error de fármaco</a:t>
            </a:r>
          </a:p>
          <a:p>
            <a:pPr>
              <a:spcAft>
                <a:spcPts val="600"/>
              </a:spcAft>
            </a:pPr>
            <a:endParaRPr lang="de-AT" sz="1700" b="1" cap="all" dirty="0">
              <a:solidFill>
                <a:srgbClr val="7030A0"/>
              </a:solidFill>
              <a:latin typeface="Kalinga" panose="020B0502040204020203" pitchFamily="34" charset="0"/>
              <a:cs typeface="Kalinga" panose="020B0502040204020203" pitchFamily="34" charset="0"/>
            </a:endParaRPr>
          </a:p>
          <a:p>
            <a:pPr>
              <a:spcAft>
                <a:spcPts val="600"/>
              </a:spcAft>
            </a:pPr>
            <a:endParaRPr lang="de-AT" b="1" cap="all" dirty="0">
              <a:solidFill>
                <a:srgbClr val="7030A0"/>
              </a:solidFill>
              <a:latin typeface="Kalinga" panose="020B0502040204020203" pitchFamily="34" charset="0"/>
              <a:cs typeface="Kalinga" panose="020B0502040204020203" pitchFamily="34" charset="0"/>
            </a:endParaRPr>
          </a:p>
        </p:txBody>
      </p:sp>
      <p:sp>
        <p:nvSpPr>
          <p:cNvPr id="15" name="Textfeld 12">
            <a:extLst>
              <a:ext uri="{FF2B5EF4-FFF2-40B4-BE49-F238E27FC236}">
                <a16:creationId xmlns:a16="http://schemas.microsoft.com/office/drawing/2014/main" id="{2E4F77A0-D6E4-5D61-47D2-D38E9F7002FB}"/>
              </a:ext>
            </a:extLst>
          </p:cNvPr>
          <p:cNvSpPr txBox="1"/>
          <p:nvPr/>
        </p:nvSpPr>
        <p:spPr>
          <a:xfrm>
            <a:off x="5776220" y="4869505"/>
            <a:ext cx="4820526" cy="579051"/>
          </a:xfrm>
          <a:prstGeom prst="rect">
            <a:avLst/>
          </a:prstGeom>
          <a:noFill/>
        </p:spPr>
        <p:txBody>
          <a:bodyPr wrap="square" rtlCol="0">
            <a:noAutofit/>
          </a:bodyPr>
          <a:lstStyle/>
          <a:p>
            <a:pPr>
              <a:spcAft>
                <a:spcPts val="600"/>
              </a:spcAft>
            </a:pPr>
            <a:r>
              <a:rPr lang="de-AT" sz="1600" b="1" cap="all" dirty="0">
                <a:solidFill>
                  <a:schemeClr val="accent4">
                    <a:lumMod val="75000"/>
                  </a:schemeClr>
                </a:solidFill>
                <a:latin typeface="Kalinga" panose="020B0502040204020203" pitchFamily="34" charset="0"/>
                <a:cs typeface="Kalinga" panose="020B0502040204020203" pitchFamily="34" charset="0"/>
              </a:rPr>
              <a:t>Error de identificación</a:t>
            </a:r>
          </a:p>
        </p:txBody>
      </p:sp>
      <p:sp>
        <p:nvSpPr>
          <p:cNvPr id="16" name="Textfeld 12">
            <a:extLst>
              <a:ext uri="{FF2B5EF4-FFF2-40B4-BE49-F238E27FC236}">
                <a16:creationId xmlns:a16="http://schemas.microsoft.com/office/drawing/2014/main" id="{7772FB2C-4C6F-0D5C-9587-928899826840}"/>
              </a:ext>
            </a:extLst>
          </p:cNvPr>
          <p:cNvSpPr txBox="1"/>
          <p:nvPr/>
        </p:nvSpPr>
        <p:spPr>
          <a:xfrm>
            <a:off x="5843360" y="4272226"/>
            <a:ext cx="5200971" cy="869056"/>
          </a:xfrm>
          <a:prstGeom prst="rect">
            <a:avLst/>
          </a:prstGeom>
          <a:noFill/>
        </p:spPr>
        <p:txBody>
          <a:bodyPr wrap="square" rtlCol="0">
            <a:normAutofit/>
          </a:bodyPr>
          <a:lstStyle/>
          <a:p>
            <a:pPr>
              <a:spcAft>
                <a:spcPts val="600"/>
              </a:spcAft>
            </a:pPr>
            <a:r>
              <a:rPr lang="de-AT" sz="1600" b="1" cap="all" dirty="0">
                <a:solidFill>
                  <a:srgbClr val="C00000"/>
                </a:solidFill>
                <a:latin typeface="Kalinga" panose="020B0502040204020203" pitchFamily="34" charset="0"/>
                <a:cs typeface="Kalinga" panose="020B0502040204020203" pitchFamily="34" charset="0"/>
              </a:rPr>
              <a:t>Error en Patologia</a:t>
            </a:r>
          </a:p>
          <a:p>
            <a:pPr>
              <a:spcAft>
                <a:spcPts val="600"/>
              </a:spcAft>
            </a:pPr>
            <a:endParaRPr lang="de-AT" b="1" cap="all" dirty="0">
              <a:solidFill>
                <a:srgbClr val="C00000"/>
              </a:solidFill>
              <a:latin typeface="Kalinga" panose="020B0502040204020203" pitchFamily="34" charset="0"/>
              <a:cs typeface="Kalinga" panose="020B0502040204020203" pitchFamily="34" charset="0"/>
            </a:endParaRPr>
          </a:p>
        </p:txBody>
      </p:sp>
      <p:sp>
        <p:nvSpPr>
          <p:cNvPr id="17" name="Oval 2">
            <a:extLst>
              <a:ext uri="{FF2B5EF4-FFF2-40B4-BE49-F238E27FC236}">
                <a16:creationId xmlns:a16="http://schemas.microsoft.com/office/drawing/2014/main" id="{82CC99EE-3948-C0C1-17D3-A71886BCD551}"/>
              </a:ext>
            </a:extLst>
          </p:cNvPr>
          <p:cNvSpPr/>
          <p:nvPr/>
        </p:nvSpPr>
        <p:spPr>
          <a:xfrm>
            <a:off x="5079859" y="746757"/>
            <a:ext cx="618991" cy="52114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1</a:t>
            </a:r>
          </a:p>
        </p:txBody>
      </p:sp>
      <p:sp>
        <p:nvSpPr>
          <p:cNvPr id="18" name="Oval 2">
            <a:extLst>
              <a:ext uri="{FF2B5EF4-FFF2-40B4-BE49-F238E27FC236}">
                <a16:creationId xmlns:a16="http://schemas.microsoft.com/office/drawing/2014/main" id="{80348CF8-D181-B701-A64C-7E2A3C2257B6}"/>
              </a:ext>
            </a:extLst>
          </p:cNvPr>
          <p:cNvSpPr/>
          <p:nvPr/>
        </p:nvSpPr>
        <p:spPr>
          <a:xfrm>
            <a:off x="5101736" y="2244844"/>
            <a:ext cx="597114" cy="52618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3</a:t>
            </a:r>
          </a:p>
        </p:txBody>
      </p:sp>
      <p:sp>
        <p:nvSpPr>
          <p:cNvPr id="19" name="Oval 2">
            <a:extLst>
              <a:ext uri="{FF2B5EF4-FFF2-40B4-BE49-F238E27FC236}">
                <a16:creationId xmlns:a16="http://schemas.microsoft.com/office/drawing/2014/main" id="{7AFF528C-D106-F718-82D1-D5F3BFE894B4}"/>
              </a:ext>
            </a:extLst>
          </p:cNvPr>
          <p:cNvSpPr/>
          <p:nvPr/>
        </p:nvSpPr>
        <p:spPr>
          <a:xfrm>
            <a:off x="5065918" y="2887585"/>
            <a:ext cx="597113" cy="54141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4</a:t>
            </a:r>
          </a:p>
        </p:txBody>
      </p:sp>
      <p:sp>
        <p:nvSpPr>
          <p:cNvPr id="20" name="Oval 2">
            <a:extLst>
              <a:ext uri="{FF2B5EF4-FFF2-40B4-BE49-F238E27FC236}">
                <a16:creationId xmlns:a16="http://schemas.microsoft.com/office/drawing/2014/main" id="{6046BFE4-F0CE-B03C-0251-319223D251DD}"/>
              </a:ext>
            </a:extLst>
          </p:cNvPr>
          <p:cNvSpPr/>
          <p:nvPr/>
        </p:nvSpPr>
        <p:spPr>
          <a:xfrm>
            <a:off x="5079859" y="3545563"/>
            <a:ext cx="583172" cy="54141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5</a:t>
            </a:r>
          </a:p>
        </p:txBody>
      </p:sp>
      <p:sp>
        <p:nvSpPr>
          <p:cNvPr id="21" name="Oval 2">
            <a:extLst>
              <a:ext uri="{FF2B5EF4-FFF2-40B4-BE49-F238E27FC236}">
                <a16:creationId xmlns:a16="http://schemas.microsoft.com/office/drawing/2014/main" id="{63EE3028-F900-FF32-EC93-4552FE85CBCF}"/>
              </a:ext>
            </a:extLst>
          </p:cNvPr>
          <p:cNvSpPr/>
          <p:nvPr/>
        </p:nvSpPr>
        <p:spPr>
          <a:xfrm>
            <a:off x="5069496" y="4847829"/>
            <a:ext cx="593536" cy="541413"/>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7</a:t>
            </a:r>
          </a:p>
        </p:txBody>
      </p:sp>
      <p:sp>
        <p:nvSpPr>
          <p:cNvPr id="22" name="Oval 2">
            <a:extLst>
              <a:ext uri="{FF2B5EF4-FFF2-40B4-BE49-F238E27FC236}">
                <a16:creationId xmlns:a16="http://schemas.microsoft.com/office/drawing/2014/main" id="{6BAF041B-B1EA-1E20-9653-C35A0363CF27}"/>
              </a:ext>
            </a:extLst>
          </p:cNvPr>
          <p:cNvSpPr/>
          <p:nvPr/>
        </p:nvSpPr>
        <p:spPr>
          <a:xfrm>
            <a:off x="5073068" y="4238022"/>
            <a:ext cx="602341" cy="54141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6</a:t>
            </a:r>
          </a:p>
        </p:txBody>
      </p:sp>
      <p:sp>
        <p:nvSpPr>
          <p:cNvPr id="23" name="Marcador de número de diapositiva 10">
            <a:extLst>
              <a:ext uri="{FF2B5EF4-FFF2-40B4-BE49-F238E27FC236}">
                <a16:creationId xmlns:a16="http://schemas.microsoft.com/office/drawing/2014/main" id="{4F8CC114-D2DD-A80F-BCCA-3197BCE71DA6}"/>
              </a:ext>
            </a:extLst>
          </p:cNvPr>
          <p:cNvSpPr>
            <a:spLocks noGrp="1"/>
          </p:cNvSpPr>
          <p:nvPr>
            <p:ph type="sldNum" sz="quarter" idx="12"/>
          </p:nvPr>
        </p:nvSpPr>
        <p:spPr>
          <a:xfrm>
            <a:off x="8950786" y="5845075"/>
            <a:ext cx="2844800" cy="365125"/>
          </a:xfrm>
        </p:spPr>
        <p:txBody>
          <a:bodyPr/>
          <a:lstStyle/>
          <a:p>
            <a:fld id="{00E1D4B4-67E5-49A4-B464-C4C376C027A7}" type="slidenum">
              <a:rPr lang="en-US" sz="1800" smtClean="0"/>
              <a:pPr/>
              <a:t>15</a:t>
            </a:fld>
            <a:endParaRPr lang="en-US" sz="1800" dirty="0"/>
          </a:p>
        </p:txBody>
      </p:sp>
      <p:sp>
        <p:nvSpPr>
          <p:cNvPr id="24" name="Oval 2">
            <a:extLst>
              <a:ext uri="{FF2B5EF4-FFF2-40B4-BE49-F238E27FC236}">
                <a16:creationId xmlns:a16="http://schemas.microsoft.com/office/drawing/2014/main" id="{B0B80846-872C-174C-58E3-5EB80003BE22}"/>
              </a:ext>
            </a:extLst>
          </p:cNvPr>
          <p:cNvSpPr/>
          <p:nvPr/>
        </p:nvSpPr>
        <p:spPr>
          <a:xfrm>
            <a:off x="5065918" y="5418295"/>
            <a:ext cx="593536" cy="541413"/>
          </a:xfrm>
          <a:prstGeom prst="ellipse">
            <a:avLst/>
          </a:prstGeom>
          <a:ln/>
        </p:spPr>
        <p:style>
          <a:lnRef idx="1">
            <a:schemeClr val="dk1"/>
          </a:lnRef>
          <a:fillRef idx="3">
            <a:schemeClr val="dk1"/>
          </a:fillRef>
          <a:effectRef idx="2">
            <a:schemeClr val="dk1"/>
          </a:effectRef>
          <a:fontRef idx="minor">
            <a:schemeClr val="lt1"/>
          </a:fontRef>
        </p:style>
        <p:txBody>
          <a:bodyPr rtlCol="0" anchor="ctr">
            <a:normAutofit fontScale="55000" lnSpcReduction="20000"/>
          </a:bodyPr>
          <a:lstStyle/>
          <a:p>
            <a:pPr algn="ctr"/>
            <a:r>
              <a:rPr lang="en-US" sz="4000" dirty="0">
                <a:latin typeface="Barlow ExtraBold" panose="00000900000000000000" pitchFamily="2" charset="0"/>
              </a:rPr>
              <a:t>8</a:t>
            </a:r>
          </a:p>
        </p:txBody>
      </p:sp>
      <p:sp>
        <p:nvSpPr>
          <p:cNvPr id="25" name="Textfeld 12">
            <a:extLst>
              <a:ext uri="{FF2B5EF4-FFF2-40B4-BE49-F238E27FC236}">
                <a16:creationId xmlns:a16="http://schemas.microsoft.com/office/drawing/2014/main" id="{C652AE38-A462-6AF5-BF60-CE8EDAC1F158}"/>
              </a:ext>
            </a:extLst>
          </p:cNvPr>
          <p:cNvSpPr txBox="1"/>
          <p:nvPr/>
        </p:nvSpPr>
        <p:spPr>
          <a:xfrm>
            <a:off x="5793911" y="5532918"/>
            <a:ext cx="4820526" cy="579051"/>
          </a:xfrm>
          <a:prstGeom prst="rect">
            <a:avLst/>
          </a:prstGeom>
          <a:noFill/>
        </p:spPr>
        <p:txBody>
          <a:bodyPr wrap="square" rtlCol="0">
            <a:noAutofit/>
          </a:bodyPr>
          <a:lstStyle/>
          <a:p>
            <a:pPr>
              <a:spcAft>
                <a:spcPts val="600"/>
              </a:spcAft>
            </a:pPr>
            <a:r>
              <a:rPr lang="de-AT" sz="1600" b="1" cap="all" dirty="0">
                <a:latin typeface="Kalinga" panose="020B0502040204020203" pitchFamily="34" charset="0"/>
                <a:cs typeface="Kalinga" panose="020B0502040204020203" pitchFamily="34" charset="0"/>
              </a:rPr>
              <a:t>Error EN VIA DE ADMINISTRACIÓN</a:t>
            </a:r>
          </a:p>
        </p:txBody>
      </p:sp>
    </p:spTree>
    <p:extLst>
      <p:ext uri="{BB962C8B-B14F-4D97-AF65-F5344CB8AC3E}">
        <p14:creationId xmlns:p14="http://schemas.microsoft.com/office/powerpoint/2010/main" val="188120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242195"/>
            <a:ext cx="11355388" cy="1325563"/>
          </a:xfrm>
        </p:spPr>
        <p:txBody>
          <a:bodyPr>
            <a:normAutofit/>
          </a:bodyPr>
          <a:lstStyle/>
          <a:p>
            <a:pPr lvl="1" algn="l" rtl="0">
              <a:lnSpc>
                <a:spcPct val="90000"/>
              </a:lnSpc>
              <a:spcBef>
                <a:spcPct val="0"/>
              </a:spcBef>
            </a:pPr>
            <a:br>
              <a:rPr lang="es-UY" b="1" dirty="0"/>
            </a:br>
            <a:endParaRPr lang="es-UY" dirty="0"/>
          </a:p>
        </p:txBody>
      </p:sp>
      <p:sp>
        <p:nvSpPr>
          <p:cNvPr id="4" name="Título 1"/>
          <p:cNvSpPr txBox="1"/>
          <p:nvPr/>
        </p:nvSpPr>
        <p:spPr>
          <a:xfrm>
            <a:off x="95284" y="124337"/>
            <a:ext cx="1116164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dirty="0">
                <a:solidFill>
                  <a:schemeClr val="tx1">
                    <a:lumMod val="85000"/>
                    <a:lumOff val="15000"/>
                  </a:schemeClr>
                </a:solidFill>
                <a:latin typeface="+mn-lt"/>
              </a:rPr>
              <a:t>Conclusiones: Validación PQT</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entagon 3">
            <a:extLst>
              <a:ext uri="{FF2B5EF4-FFF2-40B4-BE49-F238E27FC236}">
                <a16:creationId xmlns:a16="http://schemas.microsoft.com/office/drawing/2014/main" id="{51DBB20A-8AA0-0F47-534B-0EB3166293F4}"/>
              </a:ext>
            </a:extLst>
          </p:cNvPr>
          <p:cNvSpPr/>
          <p:nvPr/>
        </p:nvSpPr>
        <p:spPr>
          <a:xfrm rot="10800000" flipH="1">
            <a:off x="370812" y="2030963"/>
            <a:ext cx="3812746" cy="813547"/>
          </a:xfrm>
          <a:prstGeom prst="homePlate">
            <a:avLst>
              <a:gd name="adj" fmla="val 64697"/>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0" name="Pentagon 6">
            <a:extLst>
              <a:ext uri="{FF2B5EF4-FFF2-40B4-BE49-F238E27FC236}">
                <a16:creationId xmlns:a16="http://schemas.microsoft.com/office/drawing/2014/main" id="{1534C7F2-DD0B-D7B2-E38F-944BB917137D}"/>
              </a:ext>
            </a:extLst>
          </p:cNvPr>
          <p:cNvSpPr/>
          <p:nvPr/>
        </p:nvSpPr>
        <p:spPr>
          <a:xfrm rot="10800000" flipH="1">
            <a:off x="370813" y="3272078"/>
            <a:ext cx="3812745" cy="813547"/>
          </a:xfrm>
          <a:prstGeom prst="homePlate">
            <a:avLst>
              <a:gd name="adj" fmla="val 64697"/>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Pentagon 7">
            <a:extLst>
              <a:ext uri="{FF2B5EF4-FFF2-40B4-BE49-F238E27FC236}">
                <a16:creationId xmlns:a16="http://schemas.microsoft.com/office/drawing/2014/main" id="{8AB7A7AC-0810-AAED-FA66-BA7B8C41E424}"/>
              </a:ext>
            </a:extLst>
          </p:cNvPr>
          <p:cNvSpPr/>
          <p:nvPr/>
        </p:nvSpPr>
        <p:spPr>
          <a:xfrm rot="10800000" flipH="1">
            <a:off x="370812" y="999927"/>
            <a:ext cx="3812746" cy="813547"/>
          </a:xfrm>
          <a:prstGeom prst="homePlate">
            <a:avLst>
              <a:gd name="adj" fmla="val 64697"/>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2" name="Pentagon 8">
            <a:extLst>
              <a:ext uri="{FF2B5EF4-FFF2-40B4-BE49-F238E27FC236}">
                <a16:creationId xmlns:a16="http://schemas.microsoft.com/office/drawing/2014/main" id="{235BA39D-A750-CC8D-EA07-3A19A333DEF3}"/>
              </a:ext>
            </a:extLst>
          </p:cNvPr>
          <p:cNvSpPr/>
          <p:nvPr/>
        </p:nvSpPr>
        <p:spPr>
          <a:xfrm rot="10800000" flipH="1">
            <a:off x="370813" y="4609610"/>
            <a:ext cx="3812745" cy="813547"/>
          </a:xfrm>
          <a:prstGeom prst="homePlate">
            <a:avLst>
              <a:gd name="adj" fmla="val 64697"/>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TextBox 15">
            <a:extLst>
              <a:ext uri="{FF2B5EF4-FFF2-40B4-BE49-F238E27FC236}">
                <a16:creationId xmlns:a16="http://schemas.microsoft.com/office/drawing/2014/main" id="{89EAE9DA-A121-059C-0822-5A513EFB34D9}"/>
              </a:ext>
            </a:extLst>
          </p:cNvPr>
          <p:cNvSpPr txBox="1"/>
          <p:nvPr/>
        </p:nvSpPr>
        <p:spPr>
          <a:xfrm>
            <a:off x="473447" y="1229204"/>
            <a:ext cx="3312368" cy="338554"/>
          </a:xfrm>
          <a:prstGeom prst="rect">
            <a:avLst/>
          </a:prstGeom>
          <a:noFill/>
        </p:spPr>
        <p:txBody>
          <a:bodyPr wrap="square" rtlCol="0">
            <a:spAutoFit/>
          </a:bodyPr>
          <a:lstStyle/>
          <a:p>
            <a:pPr algn="ctr"/>
            <a:r>
              <a:rPr lang="es-UY" altLang="ko-KR" sz="1600" b="1" dirty="0">
                <a:solidFill>
                  <a:schemeClr val="bg1"/>
                </a:solidFill>
                <a:latin typeface="Dosis" panose="020B0604020202020204" charset="0"/>
                <a:cs typeface="Arial" pitchFamily="34" charset="0"/>
              </a:rPr>
              <a:t>Proceso Central de Nuestra Farmacia</a:t>
            </a:r>
          </a:p>
        </p:txBody>
      </p:sp>
      <p:sp>
        <p:nvSpPr>
          <p:cNvPr id="24" name="TextBox 15">
            <a:extLst>
              <a:ext uri="{FF2B5EF4-FFF2-40B4-BE49-F238E27FC236}">
                <a16:creationId xmlns:a16="http://schemas.microsoft.com/office/drawing/2014/main" id="{20A8FEB2-ACBF-72E6-0E06-B8B756A60EA1}"/>
              </a:ext>
            </a:extLst>
          </p:cNvPr>
          <p:cNvSpPr txBox="1"/>
          <p:nvPr/>
        </p:nvSpPr>
        <p:spPr>
          <a:xfrm>
            <a:off x="360497" y="2276679"/>
            <a:ext cx="3312368" cy="338554"/>
          </a:xfrm>
          <a:prstGeom prst="rect">
            <a:avLst/>
          </a:prstGeom>
          <a:noFill/>
        </p:spPr>
        <p:txBody>
          <a:bodyPr wrap="square" rtlCol="0">
            <a:spAutoFit/>
          </a:bodyPr>
          <a:lstStyle/>
          <a:p>
            <a:pPr algn="ctr"/>
            <a:r>
              <a:rPr lang="es-UY" altLang="ko-KR" sz="1600" b="1" dirty="0">
                <a:solidFill>
                  <a:schemeClr val="bg1"/>
                </a:solidFill>
                <a:latin typeface="Dosis" panose="020B0604020202020204" charset="0"/>
                <a:cs typeface="Arial" pitchFamily="34" charset="0"/>
              </a:rPr>
              <a:t>Detección  Temprana de Errores</a:t>
            </a:r>
          </a:p>
        </p:txBody>
      </p:sp>
      <p:sp>
        <p:nvSpPr>
          <p:cNvPr id="25" name="TextBox 15">
            <a:extLst>
              <a:ext uri="{FF2B5EF4-FFF2-40B4-BE49-F238E27FC236}">
                <a16:creationId xmlns:a16="http://schemas.microsoft.com/office/drawing/2014/main" id="{9B38D525-F8D8-D358-74C5-BAE4D5404AF3}"/>
              </a:ext>
            </a:extLst>
          </p:cNvPr>
          <p:cNvSpPr txBox="1"/>
          <p:nvPr/>
        </p:nvSpPr>
        <p:spPr>
          <a:xfrm>
            <a:off x="360497" y="3477013"/>
            <a:ext cx="3312368" cy="338554"/>
          </a:xfrm>
          <a:prstGeom prst="rect">
            <a:avLst/>
          </a:prstGeom>
          <a:noFill/>
        </p:spPr>
        <p:txBody>
          <a:bodyPr wrap="square" rtlCol="0">
            <a:spAutoFit/>
          </a:bodyPr>
          <a:lstStyle/>
          <a:p>
            <a:pPr algn="ctr"/>
            <a:r>
              <a:rPr lang="es-UY" altLang="ko-KR" sz="1600" b="1" dirty="0">
                <a:solidFill>
                  <a:schemeClr val="bg1"/>
                </a:solidFill>
                <a:latin typeface="Dosis" panose="020B0604020202020204" charset="0"/>
                <a:cs typeface="Arial" pitchFamily="34" charset="0"/>
              </a:rPr>
              <a:t>Trabajo Colaborativo</a:t>
            </a:r>
          </a:p>
        </p:txBody>
      </p:sp>
      <p:sp>
        <p:nvSpPr>
          <p:cNvPr id="26" name="TextBox 15">
            <a:extLst>
              <a:ext uri="{FF2B5EF4-FFF2-40B4-BE49-F238E27FC236}">
                <a16:creationId xmlns:a16="http://schemas.microsoft.com/office/drawing/2014/main" id="{CECBE1B5-C873-E494-BE1E-4927DD180B88}"/>
              </a:ext>
            </a:extLst>
          </p:cNvPr>
          <p:cNvSpPr txBox="1"/>
          <p:nvPr/>
        </p:nvSpPr>
        <p:spPr>
          <a:xfrm>
            <a:off x="370811" y="4677326"/>
            <a:ext cx="3312368" cy="584775"/>
          </a:xfrm>
          <a:prstGeom prst="rect">
            <a:avLst/>
          </a:prstGeom>
          <a:noFill/>
        </p:spPr>
        <p:txBody>
          <a:bodyPr wrap="square" rtlCol="0">
            <a:spAutoFit/>
          </a:bodyPr>
          <a:lstStyle/>
          <a:p>
            <a:pPr algn="ctr"/>
            <a:r>
              <a:rPr lang="es-UY" altLang="ko-KR" sz="1600" b="1" dirty="0">
                <a:solidFill>
                  <a:schemeClr val="bg1"/>
                </a:solidFill>
                <a:latin typeface="Dosis" panose="020B0604020202020204" charset="0"/>
                <a:cs typeface="Arial" pitchFamily="34" charset="0"/>
              </a:rPr>
              <a:t>Formación Especializada de profesionales</a:t>
            </a:r>
          </a:p>
        </p:txBody>
      </p:sp>
      <p:sp>
        <p:nvSpPr>
          <p:cNvPr id="27" name="Marcador de número de diapositiva 13">
            <a:extLst>
              <a:ext uri="{FF2B5EF4-FFF2-40B4-BE49-F238E27FC236}">
                <a16:creationId xmlns:a16="http://schemas.microsoft.com/office/drawing/2014/main" id="{C443337B-F4CD-BB90-420E-1A6026EF4E26}"/>
              </a:ext>
            </a:extLst>
          </p:cNvPr>
          <p:cNvSpPr>
            <a:spLocks noGrp="1"/>
          </p:cNvSpPr>
          <p:nvPr>
            <p:ph type="sldNum" sz="quarter" idx="12"/>
          </p:nvPr>
        </p:nvSpPr>
        <p:spPr>
          <a:xfrm>
            <a:off x="8983593" y="5851515"/>
            <a:ext cx="2844800" cy="365125"/>
          </a:xfrm>
        </p:spPr>
        <p:txBody>
          <a:bodyPr/>
          <a:lstStyle/>
          <a:p>
            <a:fld id="{00E1D4B4-67E5-49A4-B464-C4C376C027A7}" type="slidenum">
              <a:rPr lang="en-US" smtClean="0"/>
              <a:pPr/>
              <a:t>16</a:t>
            </a:fld>
            <a:endParaRPr lang="en-US"/>
          </a:p>
        </p:txBody>
      </p:sp>
      <p:sp>
        <p:nvSpPr>
          <p:cNvPr id="28" name="CuadroTexto 27">
            <a:extLst>
              <a:ext uri="{FF2B5EF4-FFF2-40B4-BE49-F238E27FC236}">
                <a16:creationId xmlns:a16="http://schemas.microsoft.com/office/drawing/2014/main" id="{16B10121-D03C-F5C6-8833-858F247D9020}"/>
              </a:ext>
            </a:extLst>
          </p:cNvPr>
          <p:cNvSpPr txBox="1"/>
          <p:nvPr/>
        </p:nvSpPr>
        <p:spPr>
          <a:xfrm>
            <a:off x="4380759" y="1389499"/>
            <a:ext cx="7345441" cy="1569660"/>
          </a:xfrm>
          <a:prstGeom prst="rect">
            <a:avLst/>
          </a:prstGeom>
          <a:noFill/>
        </p:spPr>
        <p:txBody>
          <a:bodyPr wrap="square">
            <a:spAutoFit/>
          </a:bodyPr>
          <a:lstStyle/>
          <a:p>
            <a:pPr algn="just"/>
            <a:r>
              <a:rPr lang="es-UY" sz="2400" dirty="0">
                <a:latin typeface="Kalinga" panose="020B0502040204020203" pitchFamily="34" charset="0"/>
                <a:cs typeface="Kalinga" panose="020B0502040204020203" pitchFamily="34" charset="0"/>
              </a:rPr>
              <a:t>PACIENTE RECIBA: EL MEDICAMENTO CORRECTO PARA SU DIAGNÓSTICO, EN EL MOMENTO ADECUADO A UNA DOSIS CORRECTA</a:t>
            </a:r>
            <a:endParaRPr lang="es-UY" sz="2400" dirty="0"/>
          </a:p>
        </p:txBody>
      </p:sp>
      <p:pic>
        <p:nvPicPr>
          <p:cNvPr id="3074" name="Picture 2" descr="Cancer researchers across the UK join forces to find drugs for rare cancers">
            <a:extLst>
              <a:ext uri="{FF2B5EF4-FFF2-40B4-BE49-F238E27FC236}">
                <a16:creationId xmlns:a16="http://schemas.microsoft.com/office/drawing/2014/main" id="{0B7ACA8E-77B8-B268-A385-17FA2C3C1D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4117" y="2946179"/>
            <a:ext cx="4702810" cy="279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09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descr="03.jpg"/>
          <p:cNvPicPr>
            <a:picLocks noChangeAspect="1"/>
          </p:cNvPicPr>
          <p:nvPr/>
        </p:nvPicPr>
        <p:blipFill rotWithShape="1">
          <a:blip r:embed="rId3" cstate="print">
            <a:extLst>
              <a:ext uri="{28A0092B-C50C-407E-A947-70E740481C1C}">
                <a14:useLocalDpi xmlns:a14="http://schemas.microsoft.com/office/drawing/2010/main" val="0"/>
              </a:ext>
            </a:extLst>
          </a:blip>
          <a:srcRect l="396" t="88849" r="396"/>
          <a:stretch>
            <a:fillRect/>
          </a:stretch>
        </p:blipFill>
        <p:spPr bwMode="auto">
          <a:xfrm>
            <a:off x="3589020" y="6176963"/>
            <a:ext cx="8602980" cy="67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4 Imagen" descr="03.jpg"/>
          <p:cNvPicPr>
            <a:picLocks noChangeAspect="1"/>
          </p:cNvPicPr>
          <p:nvPr/>
        </p:nvPicPr>
        <p:blipFill rotWithShape="1">
          <a:blip r:embed="rId4" cstate="print">
            <a:extLst>
              <a:ext uri="{28A0092B-C50C-407E-A947-70E740481C1C}">
                <a14:useLocalDpi xmlns:a14="http://schemas.microsoft.com/office/drawing/2010/main" val="0"/>
              </a:ext>
            </a:extLst>
          </a:blip>
          <a:srcRect l="396" t="88849" r="396"/>
          <a:stretch>
            <a:fillRect/>
          </a:stretch>
        </p:blipFill>
        <p:spPr bwMode="auto">
          <a:xfrm>
            <a:off x="0" y="6176963"/>
            <a:ext cx="9144000" cy="67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oogle Shape;1155;p43">
            <a:extLst>
              <a:ext uri="{FF2B5EF4-FFF2-40B4-BE49-F238E27FC236}">
                <a16:creationId xmlns:a16="http://schemas.microsoft.com/office/drawing/2014/main" id="{D1606BEF-1128-6B0B-F360-D26482F6CDD7}"/>
              </a:ext>
            </a:extLst>
          </p:cNvPr>
          <p:cNvGrpSpPr/>
          <p:nvPr/>
        </p:nvGrpSpPr>
        <p:grpSpPr>
          <a:xfrm>
            <a:off x="250226" y="1598088"/>
            <a:ext cx="10587497" cy="2377800"/>
            <a:chOff x="591638" y="1680850"/>
            <a:chExt cx="7940623" cy="1783350"/>
          </a:xfrm>
        </p:grpSpPr>
        <p:sp>
          <p:nvSpPr>
            <p:cNvPr id="4" name="Google Shape;1156;p43">
              <a:extLst>
                <a:ext uri="{FF2B5EF4-FFF2-40B4-BE49-F238E27FC236}">
                  <a16:creationId xmlns:a16="http://schemas.microsoft.com/office/drawing/2014/main" id="{9986CB07-3604-6485-85A6-F8B3BADEF248}"/>
                </a:ext>
              </a:extLst>
            </p:cNvPr>
            <p:cNvSpPr/>
            <p:nvPr/>
          </p:nvSpPr>
          <p:spPr>
            <a:xfrm rot="10800000">
              <a:off x="6195261" y="3242200"/>
              <a:ext cx="2337000" cy="222000"/>
            </a:xfrm>
            <a:prstGeom prst="homePlate">
              <a:avLst>
                <a:gd name="adj"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8" name="Google Shape;1157;p43">
              <a:extLst>
                <a:ext uri="{FF2B5EF4-FFF2-40B4-BE49-F238E27FC236}">
                  <a16:creationId xmlns:a16="http://schemas.microsoft.com/office/drawing/2014/main" id="{218CBF7A-A8CE-9DAD-0326-5A94D9AD70C8}"/>
                </a:ext>
              </a:extLst>
            </p:cNvPr>
            <p:cNvSpPr/>
            <p:nvPr/>
          </p:nvSpPr>
          <p:spPr>
            <a:xfrm>
              <a:off x="591638" y="1791450"/>
              <a:ext cx="1560600" cy="1560600"/>
            </a:xfrm>
            <a:prstGeom prst="arc">
              <a:avLst>
                <a:gd name="adj1" fmla="val 5283203"/>
                <a:gd name="adj2" fmla="val 16250468"/>
              </a:avLst>
            </a:prstGeom>
            <a:noFill/>
            <a:ln w="2286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1158;p43">
              <a:extLst>
                <a:ext uri="{FF2B5EF4-FFF2-40B4-BE49-F238E27FC236}">
                  <a16:creationId xmlns:a16="http://schemas.microsoft.com/office/drawing/2014/main" id="{22D60F6D-9985-5EF6-A73F-10D2D302E0D3}"/>
                </a:ext>
              </a:extLst>
            </p:cNvPr>
            <p:cNvSpPr/>
            <p:nvPr/>
          </p:nvSpPr>
          <p:spPr>
            <a:xfrm rot="10800000">
              <a:off x="3822187" y="3242200"/>
              <a:ext cx="2337000" cy="222000"/>
            </a:xfrm>
            <a:prstGeom prst="homePlate">
              <a:avLst>
                <a:gd name="adj" fmla="val 50000"/>
              </a:avLst>
            </a:prstGeom>
            <a:solidFill>
              <a:schemeClr val="accent6"/>
            </a:solidFill>
            <a:ln>
              <a:noFill/>
            </a:ln>
          </p:spPr>
          <p:txBody>
            <a:bodyPr spcFirstLastPara="1" wrap="square" lIns="121900" tIns="121900" rIns="121900" bIns="121900" anchor="ctr" anchorCtr="0">
              <a:noAutofit/>
            </a:bodyPr>
            <a:lstStyle/>
            <a:p>
              <a:endParaRPr sz="2400"/>
            </a:p>
          </p:txBody>
        </p:sp>
        <p:sp>
          <p:nvSpPr>
            <p:cNvPr id="10" name="Google Shape;1159;p43">
              <a:extLst>
                <a:ext uri="{FF2B5EF4-FFF2-40B4-BE49-F238E27FC236}">
                  <a16:creationId xmlns:a16="http://schemas.microsoft.com/office/drawing/2014/main" id="{81868A03-28D9-29E9-C40B-57AE3B876FD1}"/>
                </a:ext>
              </a:extLst>
            </p:cNvPr>
            <p:cNvSpPr/>
            <p:nvPr/>
          </p:nvSpPr>
          <p:spPr>
            <a:xfrm rot="10800000">
              <a:off x="1449176" y="3242200"/>
              <a:ext cx="2337000" cy="222000"/>
            </a:xfrm>
            <a:prstGeom prst="homePlate">
              <a:avLst>
                <a:gd name="adj" fmla="val 50000"/>
              </a:avLst>
            </a:prstGeom>
            <a:solidFill>
              <a:schemeClr val="accent2"/>
            </a:solidFill>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endParaRPr sz="2400" dirty="0"/>
            </a:p>
          </p:txBody>
        </p:sp>
        <p:sp>
          <p:nvSpPr>
            <p:cNvPr id="11" name="Google Shape;1160;p43">
              <a:extLst>
                <a:ext uri="{FF2B5EF4-FFF2-40B4-BE49-F238E27FC236}">
                  <a16:creationId xmlns:a16="http://schemas.microsoft.com/office/drawing/2014/main" id="{74ED775A-C573-4432-E12C-107D3C86C546}"/>
                </a:ext>
              </a:extLst>
            </p:cNvPr>
            <p:cNvSpPr/>
            <p:nvPr/>
          </p:nvSpPr>
          <p:spPr>
            <a:xfrm>
              <a:off x="1449299" y="1680850"/>
              <a:ext cx="2337000" cy="222000"/>
            </a:xfrm>
            <a:prstGeom prst="homePlate">
              <a:avLst>
                <a:gd name="adj" fmla="val 50000"/>
              </a:avLst>
            </a:prstGeom>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endParaRPr sz="2400">
                <a:solidFill>
                  <a:schemeClr val="lt1"/>
                </a:solidFill>
              </a:endParaRPr>
            </a:p>
          </p:txBody>
        </p:sp>
        <p:sp>
          <p:nvSpPr>
            <p:cNvPr id="12" name="Google Shape;1161;p43">
              <a:extLst>
                <a:ext uri="{FF2B5EF4-FFF2-40B4-BE49-F238E27FC236}">
                  <a16:creationId xmlns:a16="http://schemas.microsoft.com/office/drawing/2014/main" id="{B0F7F0E9-1287-DFAE-21AB-E54563D5E96A}"/>
                </a:ext>
              </a:extLst>
            </p:cNvPr>
            <p:cNvSpPr/>
            <p:nvPr/>
          </p:nvSpPr>
          <p:spPr>
            <a:xfrm>
              <a:off x="3822311" y="1680850"/>
              <a:ext cx="2337000" cy="222000"/>
            </a:xfrm>
            <a:prstGeom prst="homePlate">
              <a:avLst>
                <a:gd name="adj" fmla="val 50000"/>
              </a:avLst>
            </a:prstGeom>
            <a:solidFill>
              <a:schemeClr val="accent6"/>
            </a:solidFill>
            <a:ln>
              <a:noFill/>
            </a:ln>
          </p:spPr>
          <p:txBody>
            <a:bodyPr spcFirstLastPara="1" wrap="square" lIns="121900" tIns="121900" rIns="121900" bIns="121900" anchor="ctr" anchorCtr="0">
              <a:noAutofit/>
            </a:bodyPr>
            <a:lstStyle/>
            <a:p>
              <a:endParaRPr sz="2400"/>
            </a:p>
          </p:txBody>
        </p:sp>
        <p:sp>
          <p:nvSpPr>
            <p:cNvPr id="13" name="Google Shape;1162;p43">
              <a:extLst>
                <a:ext uri="{FF2B5EF4-FFF2-40B4-BE49-F238E27FC236}">
                  <a16:creationId xmlns:a16="http://schemas.microsoft.com/office/drawing/2014/main" id="{FFF3C27A-5951-0DC4-E96E-345C98958329}"/>
                </a:ext>
              </a:extLst>
            </p:cNvPr>
            <p:cNvSpPr/>
            <p:nvPr/>
          </p:nvSpPr>
          <p:spPr>
            <a:xfrm>
              <a:off x="6195261" y="1680850"/>
              <a:ext cx="2337000" cy="222000"/>
            </a:xfrm>
            <a:prstGeom prst="homePlate">
              <a:avLst>
                <a:gd name="adj" fmla="val 50000"/>
              </a:avLst>
            </a:pr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14" name="Google Shape;1164;p43">
            <a:extLst>
              <a:ext uri="{FF2B5EF4-FFF2-40B4-BE49-F238E27FC236}">
                <a16:creationId xmlns:a16="http://schemas.microsoft.com/office/drawing/2014/main" id="{A62687D6-4192-469C-FE8F-26207348A036}"/>
              </a:ext>
            </a:extLst>
          </p:cNvPr>
          <p:cNvGrpSpPr/>
          <p:nvPr/>
        </p:nvGrpSpPr>
        <p:grpSpPr>
          <a:xfrm>
            <a:off x="7511577" y="3631045"/>
            <a:ext cx="4142928" cy="1827849"/>
            <a:chOff x="6176427" y="2918816"/>
            <a:chExt cx="2139749" cy="1370887"/>
          </a:xfrm>
        </p:grpSpPr>
        <p:grpSp>
          <p:nvGrpSpPr>
            <p:cNvPr id="15" name="Google Shape;1165;p43">
              <a:extLst>
                <a:ext uri="{FF2B5EF4-FFF2-40B4-BE49-F238E27FC236}">
                  <a16:creationId xmlns:a16="http://schemas.microsoft.com/office/drawing/2014/main" id="{CACEEEF9-751C-A3AA-6800-B43367709557}"/>
                </a:ext>
              </a:extLst>
            </p:cNvPr>
            <p:cNvGrpSpPr/>
            <p:nvPr/>
          </p:nvGrpSpPr>
          <p:grpSpPr>
            <a:xfrm>
              <a:off x="6176427" y="3404173"/>
              <a:ext cx="2139749" cy="885530"/>
              <a:chOff x="4428274" y="3618860"/>
              <a:chExt cx="2189672" cy="885530"/>
            </a:xfrm>
          </p:grpSpPr>
          <p:sp>
            <p:nvSpPr>
              <p:cNvPr id="17" name="Google Shape;1166;p43">
                <a:extLst>
                  <a:ext uri="{FF2B5EF4-FFF2-40B4-BE49-F238E27FC236}">
                    <a16:creationId xmlns:a16="http://schemas.microsoft.com/office/drawing/2014/main" id="{31D0694D-B175-6612-BBC0-816D843AAE54}"/>
                  </a:ext>
                </a:extLst>
              </p:cNvPr>
              <p:cNvSpPr txBox="1"/>
              <p:nvPr/>
            </p:nvSpPr>
            <p:spPr>
              <a:xfrm>
                <a:off x="4514811" y="3618860"/>
                <a:ext cx="2016600" cy="331800"/>
              </a:xfrm>
              <a:prstGeom prst="rect">
                <a:avLst/>
              </a:prstGeom>
              <a:noFill/>
              <a:ln>
                <a:noFill/>
              </a:ln>
            </p:spPr>
            <p:txBody>
              <a:bodyPr spcFirstLastPara="1" wrap="square" lIns="121900" tIns="121900" rIns="121900" bIns="121900" anchor="ctr" anchorCtr="0">
                <a:noAutofit/>
              </a:bodyPr>
              <a:lstStyle/>
              <a:p>
                <a:pPr algn="ctr"/>
                <a:r>
                  <a:rPr lang="es-ES" sz="2400" b="1" dirty="0">
                    <a:latin typeface="Fira Sans Extra Condensed"/>
                    <a:ea typeface="Fira Sans Extra Condensed"/>
                    <a:cs typeface="Fira Sans Extra Condensed"/>
                    <a:sym typeface="Fira Sans Extra Condensed"/>
                  </a:rPr>
                  <a:t>Validación de la Terapia Oral</a:t>
                </a:r>
                <a:endParaRPr lang="es-ES" sz="2400" b="1" dirty="0">
                  <a:solidFill>
                    <a:srgbClr val="000000"/>
                  </a:solidFill>
                  <a:latin typeface="Fira Sans Extra Condensed"/>
                  <a:ea typeface="Fira Sans Extra Condensed"/>
                  <a:cs typeface="Fira Sans Extra Condensed"/>
                  <a:sym typeface="Fira Sans Extra Condensed"/>
                </a:endParaRPr>
              </a:p>
            </p:txBody>
          </p:sp>
          <p:sp>
            <p:nvSpPr>
              <p:cNvPr id="18" name="Google Shape;1167;p43">
                <a:extLst>
                  <a:ext uri="{FF2B5EF4-FFF2-40B4-BE49-F238E27FC236}">
                    <a16:creationId xmlns:a16="http://schemas.microsoft.com/office/drawing/2014/main" id="{FCA2D6F2-D411-4764-601F-07307F49EF92}"/>
                  </a:ext>
                </a:extLst>
              </p:cNvPr>
              <p:cNvSpPr txBox="1"/>
              <p:nvPr/>
            </p:nvSpPr>
            <p:spPr>
              <a:xfrm>
                <a:off x="4428274" y="4021390"/>
                <a:ext cx="2189672" cy="483000"/>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000000"/>
                    </a:solidFill>
                    <a:latin typeface="Roboto"/>
                    <a:ea typeface="Roboto"/>
                    <a:cs typeface="Roboto"/>
                    <a:sym typeface="Roboto"/>
                  </a:rPr>
                  <a:t>Validación de pre y post medicación según protocolos</a:t>
                </a:r>
                <a:endParaRPr sz="1600" dirty="0">
                  <a:solidFill>
                    <a:srgbClr val="000000"/>
                  </a:solidFill>
                  <a:latin typeface="Roboto"/>
                  <a:ea typeface="Roboto"/>
                  <a:cs typeface="Roboto"/>
                  <a:sym typeface="Roboto"/>
                </a:endParaRPr>
              </a:p>
            </p:txBody>
          </p:sp>
        </p:grpSp>
        <p:sp>
          <p:nvSpPr>
            <p:cNvPr id="16" name="Google Shape;1168;p43">
              <a:extLst>
                <a:ext uri="{FF2B5EF4-FFF2-40B4-BE49-F238E27FC236}">
                  <a16:creationId xmlns:a16="http://schemas.microsoft.com/office/drawing/2014/main" id="{4A78B749-B8C6-299B-967F-F7A37BD104E9}"/>
                </a:ext>
              </a:extLst>
            </p:cNvPr>
            <p:cNvSpPr/>
            <p:nvPr/>
          </p:nvSpPr>
          <p:spPr>
            <a:xfrm>
              <a:off x="6882648" y="2918816"/>
              <a:ext cx="513900" cy="371400"/>
            </a:xfrm>
            <a:prstGeom prst="roundRect">
              <a:avLst>
                <a:gd name="adj" fmla="val 0"/>
              </a:avLst>
            </a:prstGeom>
            <a:solidFill>
              <a:schemeClr val="accent6"/>
            </a:solidFill>
            <a:ln>
              <a:noFill/>
            </a:ln>
          </p:spPr>
          <p:txBody>
            <a:bodyPr spcFirstLastPara="1" wrap="square" lIns="121900" tIns="121900" rIns="121900" bIns="121900" anchor="ctr" anchorCtr="0">
              <a:noAutofit/>
            </a:bodyPr>
            <a:lstStyle/>
            <a:p>
              <a:pPr algn="ctr"/>
              <a:r>
                <a:rPr lang="en" sz="2400" b="1">
                  <a:solidFill>
                    <a:schemeClr val="lt1"/>
                  </a:solidFill>
                  <a:latin typeface="Fira Sans Extra Condensed"/>
                  <a:ea typeface="Fira Sans Extra Condensed"/>
                  <a:cs typeface="Fira Sans Extra Condensed"/>
                  <a:sym typeface="Fira Sans Extra Condensed"/>
                </a:rPr>
                <a:t>01</a:t>
              </a:r>
              <a:endParaRPr sz="2400" b="1">
                <a:solidFill>
                  <a:schemeClr val="lt1"/>
                </a:solidFill>
                <a:latin typeface="Fira Sans Extra Condensed"/>
                <a:ea typeface="Fira Sans Extra Condensed"/>
                <a:cs typeface="Fira Sans Extra Condensed"/>
                <a:sym typeface="Fira Sans Extra Condensed"/>
              </a:endParaRPr>
            </a:p>
          </p:txBody>
        </p:sp>
      </p:grpSp>
      <p:sp>
        <p:nvSpPr>
          <p:cNvPr id="21" name="Google Shape;1173;p43">
            <a:extLst>
              <a:ext uri="{FF2B5EF4-FFF2-40B4-BE49-F238E27FC236}">
                <a16:creationId xmlns:a16="http://schemas.microsoft.com/office/drawing/2014/main" id="{28F39A07-9B3E-30DB-C24D-7D3BF9072A96}"/>
              </a:ext>
            </a:extLst>
          </p:cNvPr>
          <p:cNvSpPr/>
          <p:nvPr/>
        </p:nvSpPr>
        <p:spPr>
          <a:xfrm>
            <a:off x="5773058" y="3580288"/>
            <a:ext cx="685200" cy="495200"/>
          </a:xfrm>
          <a:prstGeom prst="roundRect">
            <a:avLst>
              <a:gd name="adj" fmla="val 0"/>
            </a:avLst>
          </a:prstGeo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n" sz="2400" b="1" dirty="0">
                <a:solidFill>
                  <a:schemeClr val="lt1"/>
                </a:solidFill>
                <a:latin typeface="Fira Sans Extra Condensed"/>
                <a:ea typeface="Fira Sans Extra Condensed"/>
                <a:cs typeface="Fira Sans Extra Condensed"/>
                <a:sym typeface="Fira Sans Extra Condensed"/>
              </a:rPr>
              <a:t>02</a:t>
            </a:r>
            <a:endParaRPr sz="2400" b="1" dirty="0">
              <a:solidFill>
                <a:schemeClr val="lt1"/>
              </a:solidFill>
              <a:latin typeface="Fira Sans Extra Condensed"/>
              <a:ea typeface="Fira Sans Extra Condensed"/>
              <a:cs typeface="Fira Sans Extra Condensed"/>
              <a:sym typeface="Fira Sans Extra Condensed"/>
            </a:endParaRPr>
          </a:p>
        </p:txBody>
      </p:sp>
      <p:grpSp>
        <p:nvGrpSpPr>
          <p:cNvPr id="27" name="Google Shape;1179;p43">
            <a:extLst>
              <a:ext uri="{FF2B5EF4-FFF2-40B4-BE49-F238E27FC236}">
                <a16:creationId xmlns:a16="http://schemas.microsoft.com/office/drawing/2014/main" id="{FF1D2387-5186-4323-2DBA-58AD80661967}"/>
              </a:ext>
            </a:extLst>
          </p:cNvPr>
          <p:cNvGrpSpPr/>
          <p:nvPr/>
        </p:nvGrpSpPr>
        <p:grpSpPr>
          <a:xfrm>
            <a:off x="7965973" y="1498488"/>
            <a:ext cx="2627497" cy="1799851"/>
            <a:chOff x="6378450" y="1606150"/>
            <a:chExt cx="1970623" cy="1349888"/>
          </a:xfrm>
        </p:grpSpPr>
        <p:grpSp>
          <p:nvGrpSpPr>
            <p:cNvPr id="28" name="Google Shape;1180;p43">
              <a:extLst>
                <a:ext uri="{FF2B5EF4-FFF2-40B4-BE49-F238E27FC236}">
                  <a16:creationId xmlns:a16="http://schemas.microsoft.com/office/drawing/2014/main" id="{C8668BF8-6B2A-C933-C40E-2B4A6C80D98D}"/>
                </a:ext>
              </a:extLst>
            </p:cNvPr>
            <p:cNvGrpSpPr/>
            <p:nvPr/>
          </p:nvGrpSpPr>
          <p:grpSpPr>
            <a:xfrm>
              <a:off x="6378450" y="2026945"/>
              <a:ext cx="1970623" cy="929093"/>
              <a:chOff x="4635012" y="3802982"/>
              <a:chExt cx="2016601" cy="929093"/>
            </a:xfrm>
          </p:grpSpPr>
          <p:sp>
            <p:nvSpPr>
              <p:cNvPr id="30" name="Google Shape;1181;p43">
                <a:extLst>
                  <a:ext uri="{FF2B5EF4-FFF2-40B4-BE49-F238E27FC236}">
                    <a16:creationId xmlns:a16="http://schemas.microsoft.com/office/drawing/2014/main" id="{4EA81CF8-4A72-FEB3-50C4-0A1D3FBBEA42}"/>
                  </a:ext>
                </a:extLst>
              </p:cNvPr>
              <p:cNvSpPr txBox="1"/>
              <p:nvPr/>
            </p:nvSpPr>
            <p:spPr>
              <a:xfrm>
                <a:off x="4635012" y="3802982"/>
                <a:ext cx="2016600" cy="331800"/>
              </a:xfrm>
              <a:prstGeom prst="rect">
                <a:avLst/>
              </a:prstGeom>
              <a:noFill/>
              <a:ln>
                <a:noFill/>
              </a:ln>
            </p:spPr>
            <p:txBody>
              <a:bodyPr spcFirstLastPara="1" wrap="square" lIns="121900" tIns="121900" rIns="121900" bIns="121900" anchor="ctr" anchorCtr="0">
                <a:noAutofit/>
              </a:bodyPr>
              <a:lstStyle/>
              <a:p>
                <a:pPr algn="ctr"/>
                <a:endParaRPr sz="2400" b="1" dirty="0">
                  <a:solidFill>
                    <a:srgbClr val="000000"/>
                  </a:solidFill>
                  <a:latin typeface="Fira Sans Extra Condensed"/>
                  <a:ea typeface="Fira Sans Extra Condensed"/>
                  <a:cs typeface="Fira Sans Extra Condensed"/>
                  <a:sym typeface="Fira Sans Extra Condensed"/>
                </a:endParaRPr>
              </a:p>
            </p:txBody>
          </p:sp>
          <p:sp>
            <p:nvSpPr>
              <p:cNvPr id="31" name="Google Shape;1182;p43">
                <a:extLst>
                  <a:ext uri="{FF2B5EF4-FFF2-40B4-BE49-F238E27FC236}">
                    <a16:creationId xmlns:a16="http://schemas.microsoft.com/office/drawing/2014/main" id="{505EC8D9-FB40-04C2-3B07-AF794FB3F05A}"/>
                  </a:ext>
                </a:extLst>
              </p:cNvPr>
              <p:cNvSpPr txBox="1"/>
              <p:nvPr/>
            </p:nvSpPr>
            <p:spPr>
              <a:xfrm>
                <a:off x="4635013" y="4249075"/>
                <a:ext cx="2016600" cy="483000"/>
              </a:xfrm>
              <a:prstGeom prst="rect">
                <a:avLst/>
              </a:prstGeom>
              <a:noFill/>
              <a:ln>
                <a:noFill/>
              </a:ln>
            </p:spPr>
            <p:txBody>
              <a:bodyPr spcFirstLastPara="1" wrap="square" lIns="121900" tIns="121900" rIns="121900" bIns="121900" anchor="ctr" anchorCtr="0">
                <a:noAutofit/>
              </a:bodyPr>
              <a:lstStyle/>
              <a:p>
                <a:pPr algn="ctr"/>
                <a:endParaRPr sz="1600" dirty="0">
                  <a:solidFill>
                    <a:srgbClr val="000000"/>
                  </a:solidFill>
                  <a:latin typeface="Roboto"/>
                  <a:ea typeface="Roboto"/>
                  <a:cs typeface="Roboto"/>
                  <a:sym typeface="Roboto"/>
                </a:endParaRPr>
              </a:p>
            </p:txBody>
          </p:sp>
        </p:grpSp>
        <p:sp>
          <p:nvSpPr>
            <p:cNvPr id="29" name="Google Shape;1183;p43">
              <a:extLst>
                <a:ext uri="{FF2B5EF4-FFF2-40B4-BE49-F238E27FC236}">
                  <a16:creationId xmlns:a16="http://schemas.microsoft.com/office/drawing/2014/main" id="{29E5F6B3-5A4B-661C-0840-BB7DA5B8E8B7}"/>
                </a:ext>
              </a:extLst>
            </p:cNvPr>
            <p:cNvSpPr/>
            <p:nvPr/>
          </p:nvSpPr>
          <p:spPr>
            <a:xfrm>
              <a:off x="7106800" y="1606150"/>
              <a:ext cx="513900" cy="371400"/>
            </a:xfrm>
            <a:prstGeom prst="roundRect">
              <a:avLst>
                <a:gd name="adj" fmla="val 0"/>
              </a:avLst>
            </a:prstGeom>
            <a:solidFill>
              <a:schemeClr val="accent6"/>
            </a:solidFill>
            <a:ln>
              <a:noFill/>
            </a:ln>
          </p:spPr>
          <p:txBody>
            <a:bodyPr spcFirstLastPara="1" wrap="square" lIns="121900" tIns="121900" rIns="121900" bIns="121900" anchor="ctr" anchorCtr="0">
              <a:noAutofit/>
            </a:bodyPr>
            <a:lstStyle/>
            <a:p>
              <a:pPr algn="ctr"/>
              <a:r>
                <a:rPr lang="en" sz="2400" b="1">
                  <a:solidFill>
                    <a:schemeClr val="lt1"/>
                  </a:solidFill>
                  <a:latin typeface="Fira Sans Extra Condensed"/>
                  <a:ea typeface="Fira Sans Extra Condensed"/>
                  <a:cs typeface="Fira Sans Extra Condensed"/>
                  <a:sym typeface="Fira Sans Extra Condensed"/>
                </a:rPr>
                <a:t>06</a:t>
              </a:r>
              <a:endParaRPr sz="2400" b="1">
                <a:solidFill>
                  <a:schemeClr val="lt1"/>
                </a:solidFill>
                <a:latin typeface="Fira Sans Extra Condensed"/>
                <a:ea typeface="Fira Sans Extra Condensed"/>
                <a:cs typeface="Fira Sans Extra Condensed"/>
                <a:sym typeface="Fira Sans Extra Condensed"/>
              </a:endParaRPr>
            </a:p>
          </p:txBody>
        </p:sp>
      </p:grpSp>
      <p:sp>
        <p:nvSpPr>
          <p:cNvPr id="34" name="Google Shape;1188;p43">
            <a:extLst>
              <a:ext uri="{FF2B5EF4-FFF2-40B4-BE49-F238E27FC236}">
                <a16:creationId xmlns:a16="http://schemas.microsoft.com/office/drawing/2014/main" id="{90495009-5C56-ED50-0D89-2831E9864767}"/>
              </a:ext>
            </a:extLst>
          </p:cNvPr>
          <p:cNvSpPr/>
          <p:nvPr/>
        </p:nvSpPr>
        <p:spPr>
          <a:xfrm>
            <a:off x="5773055" y="1498489"/>
            <a:ext cx="685200" cy="495200"/>
          </a:xfrm>
          <a:prstGeom prst="roundRect">
            <a:avLst>
              <a:gd name="adj" fmla="val 0"/>
            </a:avLst>
          </a:prstGeo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n" sz="2400" b="1" dirty="0">
                <a:solidFill>
                  <a:schemeClr val="lt1"/>
                </a:solidFill>
                <a:latin typeface="Fira Sans Extra Condensed"/>
                <a:sym typeface="Fira Sans Extra Condensed"/>
              </a:rPr>
              <a:t>05</a:t>
            </a:r>
            <a:endParaRPr sz="2400" b="1" dirty="0">
              <a:solidFill>
                <a:schemeClr val="lt1"/>
              </a:solidFill>
              <a:latin typeface="Fira Sans Extra Condensed"/>
              <a:sym typeface="Fira Sans Extra Condensed"/>
            </a:endParaRPr>
          </a:p>
        </p:txBody>
      </p:sp>
      <p:sp>
        <p:nvSpPr>
          <p:cNvPr id="42" name="Marcador de número de diapositiva 3">
            <a:extLst>
              <a:ext uri="{FF2B5EF4-FFF2-40B4-BE49-F238E27FC236}">
                <a16:creationId xmlns:a16="http://schemas.microsoft.com/office/drawing/2014/main" id="{CB07A3E4-B60C-4A65-121B-5A4BDF757F2A}"/>
              </a:ext>
            </a:extLst>
          </p:cNvPr>
          <p:cNvSpPr>
            <a:spLocks noGrp="1"/>
          </p:cNvSpPr>
          <p:nvPr>
            <p:ph type="sldNum" sz="quarter" idx="12"/>
          </p:nvPr>
        </p:nvSpPr>
        <p:spPr>
          <a:xfrm>
            <a:off x="9347200" y="5161493"/>
            <a:ext cx="2844800" cy="365125"/>
          </a:xfrm>
        </p:spPr>
        <p:txBody>
          <a:bodyPr/>
          <a:lstStyle/>
          <a:p>
            <a:fld id="{00E1D4B4-67E5-49A4-B464-C4C376C027A7}" type="slidenum">
              <a:rPr lang="en-US" smtClean="0"/>
              <a:pPr/>
              <a:t>17</a:t>
            </a:fld>
            <a:endParaRPr lang="en-US" dirty="0"/>
          </a:p>
        </p:txBody>
      </p:sp>
      <p:sp>
        <p:nvSpPr>
          <p:cNvPr id="43" name="CuadroTexto 42">
            <a:extLst>
              <a:ext uri="{FF2B5EF4-FFF2-40B4-BE49-F238E27FC236}">
                <a16:creationId xmlns:a16="http://schemas.microsoft.com/office/drawing/2014/main" id="{11CA1F96-20CF-C776-7ADF-B72904498C2C}"/>
              </a:ext>
            </a:extLst>
          </p:cNvPr>
          <p:cNvSpPr txBox="1"/>
          <p:nvPr/>
        </p:nvSpPr>
        <p:spPr>
          <a:xfrm>
            <a:off x="300842" y="334067"/>
            <a:ext cx="10944431" cy="707886"/>
          </a:xfrm>
          <a:prstGeom prst="rect">
            <a:avLst/>
          </a:prstGeom>
          <a:noFill/>
        </p:spPr>
        <p:txBody>
          <a:bodyPr wrap="square" rtlCol="0">
            <a:spAutoFit/>
          </a:bodyPr>
          <a:lstStyle/>
          <a:p>
            <a:r>
              <a:rPr lang="es-ES" sz="4000" b="1" dirty="0">
                <a:solidFill>
                  <a:schemeClr val="accent1">
                    <a:lumMod val="75000"/>
                  </a:schemeClr>
                </a:solidFill>
                <a:latin typeface="Kalinga" panose="020B0502040204020203" pitchFamily="34" charset="0"/>
                <a:cs typeface="Kalinga" panose="020B0502040204020203" pitchFamily="34" charset="0"/>
              </a:rPr>
              <a:t>Proyecciones</a:t>
            </a:r>
            <a:endParaRPr lang="es-UY" sz="4000" b="1" dirty="0">
              <a:solidFill>
                <a:schemeClr val="accent1">
                  <a:lumMod val="75000"/>
                </a:schemeClr>
              </a:solidFill>
              <a:latin typeface="Kalinga" panose="020B0502040204020203" pitchFamily="34" charset="0"/>
              <a:cs typeface="Kalinga" panose="020B0502040204020203" pitchFamily="34" charset="0"/>
            </a:endParaRPr>
          </a:p>
        </p:txBody>
      </p:sp>
      <p:grpSp>
        <p:nvGrpSpPr>
          <p:cNvPr id="5" name="Google Shape;1185;p43">
            <a:extLst>
              <a:ext uri="{FF2B5EF4-FFF2-40B4-BE49-F238E27FC236}">
                <a16:creationId xmlns:a16="http://schemas.microsoft.com/office/drawing/2014/main" id="{59ACDD5D-0DAE-1852-4529-133ED1176F53}"/>
              </a:ext>
            </a:extLst>
          </p:cNvPr>
          <p:cNvGrpSpPr/>
          <p:nvPr/>
        </p:nvGrpSpPr>
        <p:grpSpPr>
          <a:xfrm>
            <a:off x="8005452" y="2614099"/>
            <a:ext cx="2707890" cy="1098470"/>
            <a:chOff x="2503675" y="4149723"/>
            <a:chExt cx="2078302" cy="823852"/>
          </a:xfrm>
        </p:grpSpPr>
        <p:sp>
          <p:nvSpPr>
            <p:cNvPr id="45" name="Google Shape;1186;p43">
              <a:extLst>
                <a:ext uri="{FF2B5EF4-FFF2-40B4-BE49-F238E27FC236}">
                  <a16:creationId xmlns:a16="http://schemas.microsoft.com/office/drawing/2014/main" id="{FD06E16C-DC4E-F31B-8B9F-2A37B51B9033}"/>
                </a:ext>
              </a:extLst>
            </p:cNvPr>
            <p:cNvSpPr txBox="1"/>
            <p:nvPr/>
          </p:nvSpPr>
          <p:spPr>
            <a:xfrm>
              <a:off x="2503675" y="4149723"/>
              <a:ext cx="2016600" cy="331800"/>
            </a:xfrm>
            <a:prstGeom prst="rect">
              <a:avLst/>
            </a:prstGeom>
            <a:noFill/>
            <a:ln>
              <a:noFill/>
            </a:ln>
          </p:spPr>
          <p:txBody>
            <a:bodyPr spcFirstLastPara="1" wrap="square" lIns="121900" tIns="121900" rIns="121900" bIns="121900" anchor="ctr" anchorCtr="0">
              <a:noAutofit/>
            </a:bodyPr>
            <a:lstStyle/>
            <a:p>
              <a:pPr algn="ctr"/>
              <a:r>
                <a:rPr lang="en" sz="2400" b="1" dirty="0">
                  <a:solidFill>
                    <a:srgbClr val="000000"/>
                  </a:solidFill>
                  <a:latin typeface="Fira Sans Extra Condensed"/>
                  <a:ea typeface="Fira Sans Extra Condensed"/>
                  <a:cs typeface="Fira Sans Extra Condensed"/>
                  <a:sym typeface="Fira Sans Extra Condensed"/>
                </a:rPr>
                <a:t>Participacion del Proceso de Selección del Medicamento</a:t>
              </a:r>
              <a:endParaRPr sz="2400" b="1" dirty="0">
                <a:solidFill>
                  <a:srgbClr val="000000"/>
                </a:solidFill>
                <a:latin typeface="Fira Sans Extra Condensed"/>
                <a:ea typeface="Fira Sans Extra Condensed"/>
                <a:cs typeface="Fira Sans Extra Condensed"/>
                <a:sym typeface="Fira Sans Extra Condensed"/>
              </a:endParaRPr>
            </a:p>
          </p:txBody>
        </p:sp>
        <p:sp>
          <p:nvSpPr>
            <p:cNvPr id="46" name="Google Shape;1187;p43">
              <a:extLst>
                <a:ext uri="{FF2B5EF4-FFF2-40B4-BE49-F238E27FC236}">
                  <a16:creationId xmlns:a16="http://schemas.microsoft.com/office/drawing/2014/main" id="{C950BF51-3E6F-36B1-9181-1040732922B9}"/>
                </a:ext>
              </a:extLst>
            </p:cNvPr>
            <p:cNvSpPr txBox="1"/>
            <p:nvPr/>
          </p:nvSpPr>
          <p:spPr>
            <a:xfrm>
              <a:off x="2565377" y="4490575"/>
              <a:ext cx="2016600" cy="483000"/>
            </a:xfrm>
            <a:prstGeom prst="rect">
              <a:avLst/>
            </a:prstGeom>
            <a:noFill/>
            <a:ln>
              <a:noFill/>
            </a:ln>
          </p:spPr>
          <p:txBody>
            <a:bodyPr spcFirstLastPara="1" wrap="square" lIns="121900" tIns="121900" rIns="121900" bIns="121900" anchor="ctr" anchorCtr="0">
              <a:noAutofit/>
            </a:bodyPr>
            <a:lstStyle/>
            <a:p>
              <a:pPr algn="ctr"/>
              <a:endParaRPr sz="2400" dirty="0">
                <a:solidFill>
                  <a:srgbClr val="000000"/>
                </a:solidFill>
                <a:latin typeface="Roboto"/>
                <a:ea typeface="Roboto"/>
                <a:cs typeface="Roboto"/>
                <a:sym typeface="Roboto"/>
              </a:endParaRPr>
            </a:p>
          </p:txBody>
        </p:sp>
      </p:grpSp>
      <p:grpSp>
        <p:nvGrpSpPr>
          <p:cNvPr id="48" name="Google Shape;1190;p43">
            <a:extLst>
              <a:ext uri="{FF2B5EF4-FFF2-40B4-BE49-F238E27FC236}">
                <a16:creationId xmlns:a16="http://schemas.microsoft.com/office/drawing/2014/main" id="{3B0F9E09-2022-5662-3FC5-91B08A9F19A7}"/>
              </a:ext>
            </a:extLst>
          </p:cNvPr>
          <p:cNvGrpSpPr/>
          <p:nvPr/>
        </p:nvGrpSpPr>
        <p:grpSpPr>
          <a:xfrm>
            <a:off x="4682192" y="2273958"/>
            <a:ext cx="2666973" cy="1210198"/>
            <a:chOff x="330726" y="3907475"/>
            <a:chExt cx="2046899" cy="907648"/>
          </a:xfrm>
        </p:grpSpPr>
        <p:sp>
          <p:nvSpPr>
            <p:cNvPr id="50" name="Google Shape;1191;p43">
              <a:extLst>
                <a:ext uri="{FF2B5EF4-FFF2-40B4-BE49-F238E27FC236}">
                  <a16:creationId xmlns:a16="http://schemas.microsoft.com/office/drawing/2014/main" id="{B0DA83BA-D40A-FAD1-FFF5-5EB0E8F0CFEE}"/>
                </a:ext>
              </a:extLst>
            </p:cNvPr>
            <p:cNvSpPr txBox="1"/>
            <p:nvPr/>
          </p:nvSpPr>
          <p:spPr>
            <a:xfrm>
              <a:off x="361025" y="3907475"/>
              <a:ext cx="2016600" cy="331800"/>
            </a:xfrm>
            <a:prstGeom prst="rect">
              <a:avLst/>
            </a:prstGeom>
            <a:noFill/>
            <a:ln>
              <a:noFill/>
            </a:ln>
          </p:spPr>
          <p:txBody>
            <a:bodyPr spcFirstLastPara="1" wrap="square" lIns="121900" tIns="121900" rIns="121900" bIns="121900" anchor="ctr" anchorCtr="0">
              <a:noAutofit/>
            </a:bodyPr>
            <a:lstStyle/>
            <a:p>
              <a:pPr algn="ctr"/>
              <a:r>
                <a:rPr lang="en" sz="2400" b="1" dirty="0">
                  <a:solidFill>
                    <a:srgbClr val="000000"/>
                  </a:solidFill>
                  <a:latin typeface="Fira Sans Extra Condensed"/>
                  <a:ea typeface="Fira Sans Extra Condensed"/>
                  <a:cs typeface="Kalinga" panose="020B0502040204020203" pitchFamily="34" charset="0"/>
                  <a:sym typeface="Fira Sans Extra Condensed"/>
                </a:rPr>
                <a:t>Optimización de la Terapia</a:t>
              </a:r>
              <a:endParaRPr sz="2400" b="1" dirty="0">
                <a:solidFill>
                  <a:srgbClr val="000000"/>
                </a:solidFill>
                <a:latin typeface="Fira Sans Extra Condensed"/>
                <a:ea typeface="Fira Sans Extra Condensed"/>
                <a:cs typeface="Kalinga" panose="020B0502040204020203" pitchFamily="34" charset="0"/>
                <a:sym typeface="Fira Sans Extra Condensed"/>
              </a:endParaRPr>
            </a:p>
          </p:txBody>
        </p:sp>
        <p:sp>
          <p:nvSpPr>
            <p:cNvPr id="51" name="Google Shape;1192;p43">
              <a:extLst>
                <a:ext uri="{FF2B5EF4-FFF2-40B4-BE49-F238E27FC236}">
                  <a16:creationId xmlns:a16="http://schemas.microsoft.com/office/drawing/2014/main" id="{E75F5EA4-DFF0-05C2-DCEA-492D0CB71DDF}"/>
                </a:ext>
              </a:extLst>
            </p:cNvPr>
            <p:cNvSpPr txBox="1"/>
            <p:nvPr/>
          </p:nvSpPr>
          <p:spPr>
            <a:xfrm>
              <a:off x="330726" y="4332123"/>
              <a:ext cx="2016600" cy="483000"/>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000000"/>
                  </a:solidFill>
                  <a:latin typeface="Roboto"/>
                  <a:ea typeface="Roboto"/>
                  <a:cs typeface="Roboto"/>
                  <a:sym typeface="Roboto"/>
                </a:rPr>
                <a:t>HDMTX</a:t>
              </a:r>
            </a:p>
            <a:p>
              <a:pPr algn="ctr"/>
              <a:r>
                <a:rPr lang="en" sz="1600" dirty="0">
                  <a:solidFill>
                    <a:srgbClr val="000000"/>
                  </a:solidFill>
                  <a:latin typeface="Roboto"/>
                  <a:ea typeface="Roboto"/>
                  <a:cs typeface="Roboto"/>
                  <a:sym typeface="Roboto"/>
                </a:rPr>
                <a:t>Infliximab</a:t>
              </a:r>
              <a:endParaRPr sz="1600" dirty="0">
                <a:solidFill>
                  <a:srgbClr val="000000"/>
                </a:solidFill>
                <a:latin typeface="Roboto"/>
                <a:ea typeface="Roboto"/>
                <a:cs typeface="Roboto"/>
                <a:sym typeface="Roboto"/>
              </a:endParaRPr>
            </a:p>
          </p:txBody>
        </p:sp>
      </p:grpSp>
      <p:grpSp>
        <p:nvGrpSpPr>
          <p:cNvPr id="52" name="Google Shape;1174;p43">
            <a:extLst>
              <a:ext uri="{FF2B5EF4-FFF2-40B4-BE49-F238E27FC236}">
                <a16:creationId xmlns:a16="http://schemas.microsoft.com/office/drawing/2014/main" id="{15D01EF0-F08B-0952-9A5B-9C7F511C6CB9}"/>
              </a:ext>
            </a:extLst>
          </p:cNvPr>
          <p:cNvGrpSpPr/>
          <p:nvPr/>
        </p:nvGrpSpPr>
        <p:grpSpPr>
          <a:xfrm>
            <a:off x="1621858" y="1481625"/>
            <a:ext cx="2627528" cy="1799851"/>
            <a:chOff x="1632477" y="3167500"/>
            <a:chExt cx="1970646" cy="1349888"/>
          </a:xfrm>
        </p:grpSpPr>
        <p:grpSp>
          <p:nvGrpSpPr>
            <p:cNvPr id="53" name="Google Shape;1175;p43">
              <a:extLst>
                <a:ext uri="{FF2B5EF4-FFF2-40B4-BE49-F238E27FC236}">
                  <a16:creationId xmlns:a16="http://schemas.microsoft.com/office/drawing/2014/main" id="{E55D9B39-DB8C-97DB-4AC4-4EBDD9E57FBE}"/>
                </a:ext>
              </a:extLst>
            </p:cNvPr>
            <p:cNvGrpSpPr/>
            <p:nvPr/>
          </p:nvGrpSpPr>
          <p:grpSpPr>
            <a:xfrm>
              <a:off x="1632477" y="3692788"/>
              <a:ext cx="1970646" cy="824600"/>
              <a:chOff x="361025" y="3907475"/>
              <a:chExt cx="2016625" cy="824600"/>
            </a:xfrm>
          </p:grpSpPr>
          <p:sp>
            <p:nvSpPr>
              <p:cNvPr id="55" name="Google Shape;1176;p43">
                <a:extLst>
                  <a:ext uri="{FF2B5EF4-FFF2-40B4-BE49-F238E27FC236}">
                    <a16:creationId xmlns:a16="http://schemas.microsoft.com/office/drawing/2014/main" id="{D4B2C440-A30C-2B1C-D577-5D7E9273DB20}"/>
                  </a:ext>
                </a:extLst>
              </p:cNvPr>
              <p:cNvSpPr txBox="1"/>
              <p:nvPr/>
            </p:nvSpPr>
            <p:spPr>
              <a:xfrm>
                <a:off x="361025" y="3907475"/>
                <a:ext cx="2016600" cy="331800"/>
              </a:xfrm>
              <a:prstGeom prst="rect">
                <a:avLst/>
              </a:prstGeom>
              <a:noFill/>
              <a:ln>
                <a:noFill/>
              </a:ln>
            </p:spPr>
            <p:txBody>
              <a:bodyPr spcFirstLastPara="1" wrap="square" lIns="121900" tIns="121900" rIns="121900" bIns="121900" anchor="ctr" anchorCtr="0">
                <a:noAutofit/>
              </a:bodyPr>
              <a:lstStyle/>
              <a:p>
                <a:pPr algn="ctr"/>
                <a:r>
                  <a:rPr lang="es-ES" sz="2400" b="1" dirty="0">
                    <a:solidFill>
                      <a:srgbClr val="000000"/>
                    </a:solidFill>
                    <a:latin typeface="Fira Sans Extra Condensed"/>
                    <a:ea typeface="Fira Sans Extra Condensed"/>
                    <a:cs typeface="Fira Sans Extra Condensed"/>
                    <a:sym typeface="Fira Sans Extra Condensed"/>
                  </a:rPr>
                  <a:t>Terapias de Soporte</a:t>
                </a:r>
                <a:endParaRPr sz="2400" b="1" dirty="0">
                  <a:solidFill>
                    <a:srgbClr val="000000"/>
                  </a:solidFill>
                  <a:latin typeface="Fira Sans Extra Condensed"/>
                  <a:ea typeface="Fira Sans Extra Condensed"/>
                  <a:cs typeface="Fira Sans Extra Condensed"/>
                  <a:sym typeface="Fira Sans Extra Condensed"/>
                </a:endParaRPr>
              </a:p>
            </p:txBody>
          </p:sp>
          <p:sp>
            <p:nvSpPr>
              <p:cNvPr id="56" name="Google Shape;1177;p43">
                <a:extLst>
                  <a:ext uri="{FF2B5EF4-FFF2-40B4-BE49-F238E27FC236}">
                    <a16:creationId xmlns:a16="http://schemas.microsoft.com/office/drawing/2014/main" id="{B35FEA13-1F6C-28E1-E7E3-D62C3D6BCB7C}"/>
                  </a:ext>
                </a:extLst>
              </p:cNvPr>
              <p:cNvSpPr txBox="1"/>
              <p:nvPr/>
            </p:nvSpPr>
            <p:spPr>
              <a:xfrm>
                <a:off x="361050" y="4249075"/>
                <a:ext cx="2016600" cy="483000"/>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000000"/>
                    </a:solidFill>
                    <a:latin typeface="Roboto"/>
                    <a:ea typeface="Roboto"/>
                    <a:cs typeface="Roboto"/>
                    <a:sym typeface="Roboto"/>
                  </a:rPr>
                  <a:t>Neutropenias Febriles</a:t>
                </a:r>
              </a:p>
              <a:p>
                <a:pPr algn="ctr"/>
                <a:r>
                  <a:rPr lang="en" sz="1600" dirty="0">
                    <a:solidFill>
                      <a:srgbClr val="000000"/>
                    </a:solidFill>
                    <a:latin typeface="Roboto"/>
                    <a:ea typeface="Roboto"/>
                    <a:cs typeface="Roboto"/>
                    <a:sym typeface="Roboto"/>
                  </a:rPr>
                  <a:t>Lisis Tumoral</a:t>
                </a:r>
                <a:endParaRPr sz="1600" dirty="0">
                  <a:solidFill>
                    <a:srgbClr val="000000"/>
                  </a:solidFill>
                  <a:latin typeface="Roboto"/>
                  <a:ea typeface="Roboto"/>
                  <a:cs typeface="Roboto"/>
                  <a:sym typeface="Roboto"/>
                </a:endParaRPr>
              </a:p>
            </p:txBody>
          </p:sp>
        </p:grpSp>
        <p:sp>
          <p:nvSpPr>
            <p:cNvPr id="54" name="Google Shape;1178;p43">
              <a:extLst>
                <a:ext uri="{FF2B5EF4-FFF2-40B4-BE49-F238E27FC236}">
                  <a16:creationId xmlns:a16="http://schemas.microsoft.com/office/drawing/2014/main" id="{2A226CB8-2FD7-6F1F-AB57-9A143492D87E}"/>
                </a:ext>
              </a:extLst>
            </p:cNvPr>
            <p:cNvSpPr/>
            <p:nvPr/>
          </p:nvSpPr>
          <p:spPr>
            <a:xfrm>
              <a:off x="2360638" y="3167500"/>
              <a:ext cx="513900" cy="371400"/>
            </a:xfrm>
            <a:prstGeom prst="roundRect">
              <a:avLst>
                <a:gd name="adj" fmla="val 0"/>
              </a:avLst>
            </a:prstGeom>
            <a:solidFill>
              <a:schemeClr val="accent4"/>
            </a:solidFill>
            <a:ln>
              <a:noFill/>
            </a:ln>
          </p:spPr>
          <p:txBody>
            <a:bodyPr spcFirstLastPara="1" wrap="square" lIns="121900" tIns="121900" rIns="121900" bIns="121900" anchor="ctr" anchorCtr="0">
              <a:noAutofit/>
            </a:bodyPr>
            <a:lstStyle/>
            <a:p>
              <a:pPr algn="ctr"/>
              <a:r>
                <a:rPr lang="en" sz="2400" b="1" dirty="0">
                  <a:solidFill>
                    <a:schemeClr val="lt1"/>
                  </a:solidFill>
                  <a:latin typeface="Fira Sans Extra Condensed"/>
                  <a:ea typeface="Fira Sans Extra Condensed"/>
                  <a:cs typeface="Fira Sans Extra Condensed"/>
                  <a:sym typeface="Fira Sans Extra Condensed"/>
                </a:rPr>
                <a:t>04</a:t>
              </a:r>
              <a:endParaRPr sz="2400" b="1" dirty="0">
                <a:solidFill>
                  <a:schemeClr val="lt1"/>
                </a:solidFill>
                <a:latin typeface="Fira Sans Extra Condensed"/>
                <a:ea typeface="Fira Sans Extra Condensed"/>
                <a:cs typeface="Fira Sans Extra Condensed"/>
                <a:sym typeface="Fira Sans Extra Condensed"/>
              </a:endParaRPr>
            </a:p>
          </p:txBody>
        </p:sp>
      </p:grpSp>
      <p:sp>
        <p:nvSpPr>
          <p:cNvPr id="63" name="Google Shape;1171;p43">
            <a:extLst>
              <a:ext uri="{FF2B5EF4-FFF2-40B4-BE49-F238E27FC236}">
                <a16:creationId xmlns:a16="http://schemas.microsoft.com/office/drawing/2014/main" id="{8E42DABE-06B4-9A05-19A8-1C8699F88447}"/>
              </a:ext>
            </a:extLst>
          </p:cNvPr>
          <p:cNvSpPr txBox="1"/>
          <p:nvPr/>
        </p:nvSpPr>
        <p:spPr>
          <a:xfrm>
            <a:off x="1596740" y="4243268"/>
            <a:ext cx="2627496" cy="442400"/>
          </a:xfrm>
          <a:prstGeom prst="rect">
            <a:avLst/>
          </a:prstGeom>
          <a:noFill/>
          <a:ln>
            <a:noFill/>
          </a:ln>
        </p:spPr>
        <p:txBody>
          <a:bodyPr spcFirstLastPara="1" wrap="square" lIns="121900" tIns="121900" rIns="121900" bIns="121900" anchor="ctr" anchorCtr="0">
            <a:noAutofit/>
          </a:bodyPr>
          <a:lstStyle/>
          <a:p>
            <a:pPr algn="ctr"/>
            <a:r>
              <a:rPr lang="en" sz="2400" b="1" dirty="0">
                <a:latin typeface="Fira Sans Extra Condensed"/>
                <a:ea typeface="Fira Sans Extra Condensed"/>
                <a:cs typeface="Fira Sans Extra Condensed"/>
                <a:sym typeface="Fira Sans Extra Condensed"/>
              </a:rPr>
              <a:t>Interacciones Medicamentosas</a:t>
            </a:r>
            <a:endParaRPr sz="2400" b="1" dirty="0">
              <a:solidFill>
                <a:srgbClr val="000000"/>
              </a:solidFill>
              <a:latin typeface="Fira Sans Extra Condensed"/>
              <a:ea typeface="Fira Sans Extra Condensed"/>
              <a:cs typeface="Fira Sans Extra Condensed"/>
              <a:sym typeface="Fira Sans Extra Condensed"/>
            </a:endParaRPr>
          </a:p>
        </p:txBody>
      </p:sp>
      <p:sp>
        <p:nvSpPr>
          <p:cNvPr id="65" name="Google Shape;1178;p43">
            <a:extLst>
              <a:ext uri="{FF2B5EF4-FFF2-40B4-BE49-F238E27FC236}">
                <a16:creationId xmlns:a16="http://schemas.microsoft.com/office/drawing/2014/main" id="{F8C49762-9733-85E2-1076-1F4E3EAD0EC7}"/>
              </a:ext>
            </a:extLst>
          </p:cNvPr>
          <p:cNvSpPr/>
          <p:nvPr/>
        </p:nvSpPr>
        <p:spPr>
          <a:xfrm>
            <a:off x="2608959" y="3599962"/>
            <a:ext cx="685200" cy="495200"/>
          </a:xfrm>
          <a:prstGeom prst="roundRect">
            <a:avLst>
              <a:gd name="adj" fmla="val 0"/>
            </a:avLst>
          </a:prstGeom>
          <a:solidFill>
            <a:schemeClr val="accent4"/>
          </a:solidFill>
          <a:ln>
            <a:noFill/>
          </a:ln>
        </p:spPr>
        <p:txBody>
          <a:bodyPr spcFirstLastPara="1" wrap="square" lIns="121900" tIns="121900" rIns="121900" bIns="121900" anchor="ctr" anchorCtr="0">
            <a:noAutofit/>
          </a:bodyPr>
          <a:lstStyle/>
          <a:p>
            <a:pPr algn="ctr"/>
            <a:r>
              <a:rPr lang="en" sz="2400" b="1" dirty="0">
                <a:solidFill>
                  <a:schemeClr val="lt1"/>
                </a:solidFill>
                <a:latin typeface="Fira Sans Extra Condensed"/>
                <a:ea typeface="Fira Sans Extra Condensed"/>
                <a:cs typeface="Fira Sans Extra Condensed"/>
                <a:sym typeface="Fira Sans Extra Condensed"/>
              </a:rPr>
              <a:t>03</a:t>
            </a:r>
            <a:endParaRPr sz="2400" b="1" dirty="0">
              <a:solidFill>
                <a:schemeClr val="lt1"/>
              </a:solidFill>
              <a:latin typeface="Fira Sans Extra Condensed"/>
              <a:ea typeface="Fira Sans Extra Condensed"/>
              <a:cs typeface="Fira Sans Extra Condensed"/>
              <a:sym typeface="Fira Sans Extra Condensed"/>
            </a:endParaRPr>
          </a:p>
        </p:txBody>
      </p:sp>
      <p:grpSp>
        <p:nvGrpSpPr>
          <p:cNvPr id="69" name="Google Shape;1165;p43">
            <a:extLst>
              <a:ext uri="{FF2B5EF4-FFF2-40B4-BE49-F238E27FC236}">
                <a16:creationId xmlns:a16="http://schemas.microsoft.com/office/drawing/2014/main" id="{98A7E6FB-2712-5E98-84A2-C3B7C45EB2A2}"/>
              </a:ext>
            </a:extLst>
          </p:cNvPr>
          <p:cNvGrpSpPr/>
          <p:nvPr/>
        </p:nvGrpSpPr>
        <p:grpSpPr>
          <a:xfrm>
            <a:off x="4283803" y="4249864"/>
            <a:ext cx="3424272" cy="1383124"/>
            <a:chOff x="4428274" y="3618860"/>
            <a:chExt cx="2189672" cy="885530"/>
          </a:xfrm>
        </p:grpSpPr>
        <p:sp>
          <p:nvSpPr>
            <p:cNvPr id="71" name="Google Shape;1166;p43">
              <a:extLst>
                <a:ext uri="{FF2B5EF4-FFF2-40B4-BE49-F238E27FC236}">
                  <a16:creationId xmlns:a16="http://schemas.microsoft.com/office/drawing/2014/main" id="{5C9C7CAD-7AFC-B1A0-FB97-8A8FAB8ED8C9}"/>
                </a:ext>
              </a:extLst>
            </p:cNvPr>
            <p:cNvSpPr txBox="1"/>
            <p:nvPr/>
          </p:nvSpPr>
          <p:spPr>
            <a:xfrm>
              <a:off x="4514811" y="3618860"/>
              <a:ext cx="2016600" cy="331800"/>
            </a:xfrm>
            <a:prstGeom prst="rect">
              <a:avLst/>
            </a:prstGeom>
            <a:noFill/>
            <a:ln>
              <a:noFill/>
            </a:ln>
          </p:spPr>
          <p:txBody>
            <a:bodyPr spcFirstLastPara="1" wrap="square" lIns="121900" tIns="121900" rIns="121900" bIns="121900" anchor="ctr" anchorCtr="0">
              <a:noAutofit/>
            </a:bodyPr>
            <a:lstStyle/>
            <a:p>
              <a:pPr algn="ctr"/>
              <a:r>
                <a:rPr lang="es-ES" sz="2400" b="1" dirty="0">
                  <a:solidFill>
                    <a:srgbClr val="000000"/>
                  </a:solidFill>
                  <a:latin typeface="Fira Sans Extra Condensed"/>
                  <a:ea typeface="Fira Sans Extra Condensed"/>
                  <a:cs typeface="Fira Sans Extra Condensed"/>
                  <a:sym typeface="Fira Sans Extra Condensed"/>
                </a:rPr>
                <a:t>Integración a HCE</a:t>
              </a:r>
            </a:p>
          </p:txBody>
        </p:sp>
        <p:sp>
          <p:nvSpPr>
            <p:cNvPr id="72" name="Google Shape;1167;p43">
              <a:extLst>
                <a:ext uri="{FF2B5EF4-FFF2-40B4-BE49-F238E27FC236}">
                  <a16:creationId xmlns:a16="http://schemas.microsoft.com/office/drawing/2014/main" id="{26629914-A5D8-641B-8B89-198478AC8484}"/>
                </a:ext>
              </a:extLst>
            </p:cNvPr>
            <p:cNvSpPr txBox="1"/>
            <p:nvPr/>
          </p:nvSpPr>
          <p:spPr>
            <a:xfrm>
              <a:off x="4428274" y="4021390"/>
              <a:ext cx="2189672" cy="483000"/>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000000"/>
                  </a:solidFill>
                  <a:latin typeface="Roboto"/>
                  <a:ea typeface="Roboto"/>
                  <a:cs typeface="Roboto"/>
                  <a:sym typeface="Roboto"/>
                </a:rPr>
                <a:t>Integrar el proceso de Validación a Historia Clínica Electrónica de S.Americano</a:t>
              </a:r>
              <a:endParaRPr sz="1600" dirty="0">
                <a:solidFill>
                  <a:srgbClr val="000000"/>
                </a:solidFill>
                <a:latin typeface="Roboto"/>
                <a:ea typeface="Roboto"/>
                <a:cs typeface="Roboto"/>
                <a:sym typeface="Roboto"/>
              </a:endParaRPr>
            </a:p>
          </p:txBody>
        </p:sp>
      </p:grpSp>
    </p:spTree>
    <p:extLst>
      <p:ext uri="{BB962C8B-B14F-4D97-AF65-F5344CB8AC3E}">
        <p14:creationId xmlns:p14="http://schemas.microsoft.com/office/powerpoint/2010/main" val="1281450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descr="03.jpg"/>
          <p:cNvPicPr>
            <a:picLocks noChangeAspect="1"/>
          </p:cNvPicPr>
          <p:nvPr/>
        </p:nvPicPr>
        <p:blipFill rotWithShape="1">
          <a:blip r:embed="rId3" cstate="print">
            <a:extLst>
              <a:ext uri="{28A0092B-C50C-407E-A947-70E740481C1C}">
                <a14:useLocalDpi xmlns:a14="http://schemas.microsoft.com/office/drawing/2010/main" val="0"/>
              </a:ext>
            </a:extLst>
          </a:blip>
          <a:srcRect l="396" t="88849" r="396"/>
          <a:stretch>
            <a:fillRect/>
          </a:stretch>
        </p:blipFill>
        <p:spPr bwMode="auto">
          <a:xfrm>
            <a:off x="3589020" y="6176963"/>
            <a:ext cx="8602980" cy="67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4 Imagen" descr="03.jpg"/>
          <p:cNvPicPr>
            <a:picLocks noChangeAspect="1"/>
          </p:cNvPicPr>
          <p:nvPr/>
        </p:nvPicPr>
        <p:blipFill rotWithShape="1">
          <a:blip r:embed="rId4" cstate="print">
            <a:extLst>
              <a:ext uri="{28A0092B-C50C-407E-A947-70E740481C1C}">
                <a14:useLocalDpi xmlns:a14="http://schemas.microsoft.com/office/drawing/2010/main" val="0"/>
              </a:ext>
            </a:extLst>
          </a:blip>
          <a:srcRect l="396" t="88849" r="396"/>
          <a:stretch>
            <a:fillRect/>
          </a:stretch>
        </p:blipFill>
        <p:spPr bwMode="auto">
          <a:xfrm>
            <a:off x="0" y="6176963"/>
            <a:ext cx="9144000" cy="67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uadroTexto 42">
            <a:extLst>
              <a:ext uri="{FF2B5EF4-FFF2-40B4-BE49-F238E27FC236}">
                <a16:creationId xmlns:a16="http://schemas.microsoft.com/office/drawing/2014/main" id="{11CA1F96-20CF-C776-7ADF-B72904498C2C}"/>
              </a:ext>
            </a:extLst>
          </p:cNvPr>
          <p:cNvSpPr txBox="1"/>
          <p:nvPr/>
        </p:nvSpPr>
        <p:spPr>
          <a:xfrm>
            <a:off x="212351" y="688028"/>
            <a:ext cx="10944431" cy="707886"/>
          </a:xfrm>
          <a:prstGeom prst="rect">
            <a:avLst/>
          </a:prstGeom>
          <a:noFill/>
        </p:spPr>
        <p:txBody>
          <a:bodyPr wrap="square" rtlCol="0">
            <a:spAutoFit/>
          </a:bodyPr>
          <a:lstStyle/>
          <a:p>
            <a:r>
              <a:rPr lang="es-ES" sz="4000" b="1" dirty="0">
                <a:solidFill>
                  <a:schemeClr val="accent1">
                    <a:lumMod val="75000"/>
                  </a:schemeClr>
                </a:solidFill>
                <a:latin typeface="Kalinga" panose="020B0502040204020203" pitchFamily="34" charset="0"/>
                <a:cs typeface="Kalinga" panose="020B0502040204020203" pitchFamily="34" charset="0"/>
              </a:rPr>
              <a:t>¡Gracias!</a:t>
            </a:r>
            <a:endParaRPr lang="es-UY" sz="4000" b="1" dirty="0">
              <a:solidFill>
                <a:schemeClr val="accent1">
                  <a:lumMod val="75000"/>
                </a:schemeClr>
              </a:solidFill>
              <a:latin typeface="Kalinga" panose="020B0502040204020203" pitchFamily="34" charset="0"/>
              <a:cs typeface="Kalinga" panose="020B0502040204020203" pitchFamily="34" charset="0"/>
            </a:endParaRPr>
          </a:p>
        </p:txBody>
      </p:sp>
      <p:pic>
        <p:nvPicPr>
          <p:cNvPr id="2050" name="Picture 2" descr="Sanatorio Americano | Centro de Referencia en Medicina Superior">
            <a:extLst>
              <a:ext uri="{FF2B5EF4-FFF2-40B4-BE49-F238E27FC236}">
                <a16:creationId xmlns:a16="http://schemas.microsoft.com/office/drawing/2014/main" id="{105C45DF-8AB8-1F3B-779D-50BA16526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943" y="941996"/>
            <a:ext cx="25431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Una foto de un grupo de personas posando para una foto&#10;&#10;Descripción generada automáticamente">
            <a:extLst>
              <a:ext uri="{FF2B5EF4-FFF2-40B4-BE49-F238E27FC236}">
                <a16:creationId xmlns:a16="http://schemas.microsoft.com/office/drawing/2014/main" id="{B0CA4AD8-7139-C91D-34F1-B936CDC0C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4726" y="0"/>
            <a:ext cx="6167625" cy="6167625"/>
          </a:xfrm>
          <a:prstGeom prst="rect">
            <a:avLst/>
          </a:prstGeom>
        </p:spPr>
      </p:pic>
      <p:pic>
        <p:nvPicPr>
          <p:cNvPr id="5" name="Picture 2" descr="Cobertura nacional – centromédico">
            <a:extLst>
              <a:ext uri="{FF2B5EF4-FFF2-40B4-BE49-F238E27FC236}">
                <a16:creationId xmlns:a16="http://schemas.microsoft.com/office/drawing/2014/main" id="{E806F4B6-1D84-D155-E6F8-CDE22FFB85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5943" y="2689282"/>
            <a:ext cx="3003550" cy="94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431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descr="03.jpg"/>
          <p:cNvPicPr>
            <a:picLocks noChangeAspect="1"/>
          </p:cNvPicPr>
          <p:nvPr/>
        </p:nvPicPr>
        <p:blipFill rotWithShape="1">
          <a:blip r:embed="rId3" cstate="print">
            <a:extLst>
              <a:ext uri="{28A0092B-C50C-407E-A947-70E740481C1C}">
                <a14:useLocalDpi xmlns:a14="http://schemas.microsoft.com/office/drawing/2010/main" val="0"/>
              </a:ext>
            </a:extLst>
          </a:blip>
          <a:srcRect l="396" t="88849" r="396"/>
          <a:stretch>
            <a:fillRect/>
          </a:stretch>
        </p:blipFill>
        <p:spPr bwMode="auto">
          <a:xfrm>
            <a:off x="3589020" y="6176963"/>
            <a:ext cx="8602980" cy="67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4 Imagen" descr="03.jpg"/>
          <p:cNvPicPr>
            <a:picLocks noChangeAspect="1"/>
          </p:cNvPicPr>
          <p:nvPr/>
        </p:nvPicPr>
        <p:blipFill rotWithShape="1">
          <a:blip r:embed="rId4" cstate="print">
            <a:extLst>
              <a:ext uri="{28A0092B-C50C-407E-A947-70E740481C1C}">
                <a14:useLocalDpi xmlns:a14="http://schemas.microsoft.com/office/drawing/2010/main" val="0"/>
              </a:ext>
            </a:extLst>
          </a:blip>
          <a:srcRect l="396" t="88849" r="396"/>
          <a:stretch>
            <a:fillRect/>
          </a:stretch>
        </p:blipFill>
        <p:spPr bwMode="auto">
          <a:xfrm>
            <a:off x="0" y="6176963"/>
            <a:ext cx="9144000" cy="67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08;p3" descr="Diagrama&#10;&#10;Descripción generada automáticamente">
            <a:extLst>
              <a:ext uri="{FF2B5EF4-FFF2-40B4-BE49-F238E27FC236}">
                <a16:creationId xmlns:a16="http://schemas.microsoft.com/office/drawing/2014/main" id="{58106949-F55A-2FCE-23A9-1E61326C4149}"/>
              </a:ext>
            </a:extLst>
          </p:cNvPr>
          <p:cNvPicPr preferRelativeResize="0">
            <a:picLocks noGrp="1"/>
          </p:cNvPicPr>
          <p:nvPr>
            <p:ph sz="half" idx="1"/>
          </p:nvPr>
        </p:nvPicPr>
        <p:blipFill rotWithShape="1">
          <a:blip r:embed="rId5">
            <a:alphaModFix/>
          </a:blip>
          <a:srcRect t="6428"/>
          <a:stretch/>
        </p:blipFill>
        <p:spPr>
          <a:xfrm>
            <a:off x="838200" y="1096416"/>
            <a:ext cx="9144000" cy="4140517"/>
          </a:xfrm>
          <a:prstGeom prst="rect">
            <a:avLst/>
          </a:prstGeom>
          <a:noFill/>
          <a:ln>
            <a:noFill/>
          </a:ln>
        </p:spPr>
      </p:pic>
      <p:sp>
        <p:nvSpPr>
          <p:cNvPr id="5" name="CuadroTexto 4">
            <a:extLst>
              <a:ext uri="{FF2B5EF4-FFF2-40B4-BE49-F238E27FC236}">
                <a16:creationId xmlns:a16="http://schemas.microsoft.com/office/drawing/2014/main" id="{CC1D34B4-55CF-A413-B072-2B96837E6787}"/>
              </a:ext>
            </a:extLst>
          </p:cNvPr>
          <p:cNvSpPr txBox="1"/>
          <p:nvPr/>
        </p:nvSpPr>
        <p:spPr>
          <a:xfrm>
            <a:off x="838200" y="168318"/>
            <a:ext cx="10944431" cy="707886"/>
          </a:xfrm>
          <a:prstGeom prst="rect">
            <a:avLst/>
          </a:prstGeom>
          <a:noFill/>
        </p:spPr>
        <p:txBody>
          <a:bodyPr wrap="square" rtlCol="0">
            <a:spAutoFit/>
          </a:bodyPr>
          <a:lstStyle/>
          <a:p>
            <a:r>
              <a:rPr lang="es-ES" sz="4000" b="1" dirty="0">
                <a:solidFill>
                  <a:schemeClr val="tx1">
                    <a:lumMod val="85000"/>
                    <a:lumOff val="15000"/>
                  </a:schemeClr>
                </a:solidFill>
                <a:latin typeface="Kalinga" panose="020B0502040204020203" pitchFamily="34" charset="0"/>
                <a:cs typeface="Kalinga" panose="020B0502040204020203" pitchFamily="34" charset="0"/>
              </a:rPr>
              <a:t>Mapa de Procesos - Servicio de Farmacia</a:t>
            </a:r>
            <a:endParaRPr lang="es-UY" sz="4000" b="1" dirty="0">
              <a:solidFill>
                <a:schemeClr val="tx1">
                  <a:lumMod val="85000"/>
                  <a:lumOff val="15000"/>
                </a:schemeClr>
              </a:solidFill>
              <a:latin typeface="Kalinga" panose="020B0502040204020203" pitchFamily="34" charset="0"/>
              <a:cs typeface="Kalinga" panose="020B0502040204020203" pitchFamily="34" charset="0"/>
            </a:endParaRPr>
          </a:p>
        </p:txBody>
      </p:sp>
      <p:sp>
        <p:nvSpPr>
          <p:cNvPr id="2" name="Elipse 1">
            <a:extLst>
              <a:ext uri="{FF2B5EF4-FFF2-40B4-BE49-F238E27FC236}">
                <a16:creationId xmlns:a16="http://schemas.microsoft.com/office/drawing/2014/main" id="{F2FF9CB6-A886-07F4-9311-B614E0534C7B}"/>
              </a:ext>
            </a:extLst>
          </p:cNvPr>
          <p:cNvSpPr/>
          <p:nvPr/>
        </p:nvSpPr>
        <p:spPr>
          <a:xfrm>
            <a:off x="5638757" y="2434586"/>
            <a:ext cx="1362406" cy="167559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242195"/>
            <a:ext cx="11355388" cy="1325563"/>
          </a:xfrm>
        </p:spPr>
        <p:txBody>
          <a:bodyPr>
            <a:normAutofit/>
          </a:bodyPr>
          <a:lstStyle/>
          <a:p>
            <a:pPr lvl="1" algn="l" rtl="0">
              <a:lnSpc>
                <a:spcPct val="90000"/>
              </a:lnSpc>
              <a:spcBef>
                <a:spcPct val="0"/>
              </a:spcBef>
            </a:pPr>
            <a:br>
              <a:rPr lang="es-UY" b="1" dirty="0"/>
            </a:br>
            <a:endParaRPr lang="es-UY" dirty="0"/>
          </a:p>
        </p:txBody>
      </p:sp>
      <p:sp>
        <p:nvSpPr>
          <p:cNvPr id="4" name="Título 1"/>
          <p:cNvSpPr txBox="1"/>
          <p:nvPr/>
        </p:nvSpPr>
        <p:spPr>
          <a:xfrm>
            <a:off x="514384" y="133725"/>
            <a:ext cx="11161643" cy="85725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dirty="0">
                <a:solidFill>
                  <a:schemeClr val="accent1">
                    <a:lumMod val="50000"/>
                  </a:schemeClr>
                </a:solidFill>
                <a:latin typeface="Kalinga" panose="020B0502040204020203" pitchFamily="34" charset="0"/>
                <a:cs typeface="Kalinga" panose="020B0502040204020203" pitchFamily="34" charset="0"/>
              </a:rPr>
              <a:t>Introducción : </a:t>
            </a:r>
            <a:r>
              <a:rPr lang="es-ES" u="sng" dirty="0">
                <a:solidFill>
                  <a:schemeClr val="accent1">
                    <a:lumMod val="50000"/>
                  </a:schemeClr>
                </a:solidFill>
                <a:latin typeface="Kalinga" panose="020B0502040204020203" pitchFamily="34" charset="0"/>
                <a:cs typeface="Kalinga" panose="020B0502040204020203" pitchFamily="34" charset="0"/>
              </a:rPr>
              <a:t>Validación </a:t>
            </a:r>
            <a:r>
              <a:rPr lang="es-ES" u="sng" dirty="0" err="1">
                <a:solidFill>
                  <a:schemeClr val="accent1">
                    <a:lumMod val="50000"/>
                  </a:schemeClr>
                </a:solidFill>
                <a:latin typeface="Kalinga" panose="020B0502040204020203" pitchFamily="34" charset="0"/>
                <a:cs typeface="Kalinga" panose="020B0502040204020203" pitchFamily="34" charset="0"/>
              </a:rPr>
              <a:t>Onco</a:t>
            </a:r>
            <a:r>
              <a:rPr lang="es-ES" u="sng" dirty="0">
                <a:solidFill>
                  <a:schemeClr val="accent1">
                    <a:lumMod val="50000"/>
                  </a:schemeClr>
                </a:solidFill>
                <a:latin typeface="Kalinga" panose="020B0502040204020203" pitchFamily="34" charset="0"/>
                <a:cs typeface="Kalinga" panose="020B0502040204020203" pitchFamily="34" charset="0"/>
              </a:rPr>
              <a:t> y </a:t>
            </a:r>
            <a:r>
              <a:rPr lang="es-ES" u="sng" dirty="0" err="1">
                <a:solidFill>
                  <a:schemeClr val="accent1">
                    <a:lumMod val="50000"/>
                  </a:schemeClr>
                </a:solidFill>
                <a:latin typeface="Kalinga" panose="020B0502040204020203" pitchFamily="34" charset="0"/>
                <a:cs typeface="Kalinga" panose="020B0502040204020203" pitchFamily="34" charset="0"/>
              </a:rPr>
              <a:t>Hemato</a:t>
            </a:r>
            <a:r>
              <a:rPr lang="es-ES" u="sng" dirty="0">
                <a:solidFill>
                  <a:schemeClr val="accent1">
                    <a:lumMod val="50000"/>
                  </a:schemeClr>
                </a:solidFill>
                <a:latin typeface="Kalinga" panose="020B0502040204020203" pitchFamily="34" charset="0"/>
                <a:cs typeface="Kalinga" panose="020B0502040204020203" pitchFamily="34" charset="0"/>
              </a:rPr>
              <a:t>-Oncológica</a:t>
            </a:r>
          </a:p>
          <a:p>
            <a:endParaRPr lang="es-UY" dirty="0">
              <a:solidFill>
                <a:schemeClr val="tx1">
                  <a:lumMod val="85000"/>
                  <a:lumOff val="15000"/>
                </a:schemeClr>
              </a:solidFill>
              <a:latin typeface="+mn-lt"/>
            </a:endParaRP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a 4">
            <a:extLst>
              <a:ext uri="{FF2B5EF4-FFF2-40B4-BE49-F238E27FC236}">
                <a16:creationId xmlns:a16="http://schemas.microsoft.com/office/drawing/2014/main" id="{89DCED5C-3B89-E0E6-6C9E-D692592BC95B}"/>
              </a:ext>
            </a:extLst>
          </p:cNvPr>
          <p:cNvGraphicFramePr/>
          <p:nvPr>
            <p:extLst>
              <p:ext uri="{D42A27DB-BD31-4B8C-83A1-F6EECF244321}">
                <p14:modId xmlns:p14="http://schemas.microsoft.com/office/powerpoint/2010/main" val="1320133370"/>
              </p:ext>
            </p:extLst>
          </p:nvPr>
        </p:nvGraphicFramePr>
        <p:xfrm>
          <a:off x="838201" y="742950"/>
          <a:ext cx="10837826" cy="507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lecha: hacia abajo 5">
            <a:extLst>
              <a:ext uri="{FF2B5EF4-FFF2-40B4-BE49-F238E27FC236}">
                <a16:creationId xmlns:a16="http://schemas.microsoft.com/office/drawing/2014/main" id="{CC41EC6C-BA2E-EAC1-EE84-F3566C956AFF}"/>
              </a:ext>
            </a:extLst>
          </p:cNvPr>
          <p:cNvSpPr/>
          <p:nvPr/>
        </p:nvSpPr>
        <p:spPr>
          <a:xfrm rot="3396343">
            <a:off x="9558528" y="1475097"/>
            <a:ext cx="426720" cy="158381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242195"/>
            <a:ext cx="11355388" cy="1325563"/>
          </a:xfrm>
        </p:spPr>
        <p:txBody>
          <a:bodyPr>
            <a:normAutofit/>
          </a:bodyPr>
          <a:lstStyle/>
          <a:p>
            <a:pPr lvl="1" algn="l" rtl="0">
              <a:lnSpc>
                <a:spcPct val="90000"/>
              </a:lnSpc>
              <a:spcBef>
                <a:spcPct val="0"/>
              </a:spcBef>
            </a:pPr>
            <a:br>
              <a:rPr lang="es-UY" b="1"/>
            </a:br>
            <a:endParaRPr lang="es-UY" dirty="0"/>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ítulo 1">
            <a:extLst>
              <a:ext uri="{FF2B5EF4-FFF2-40B4-BE49-F238E27FC236}">
                <a16:creationId xmlns:a16="http://schemas.microsoft.com/office/drawing/2014/main" id="{7C47B9AE-27B9-8A05-F2BF-855FBA321A77}"/>
              </a:ext>
            </a:extLst>
          </p:cNvPr>
          <p:cNvSpPr txBox="1"/>
          <p:nvPr/>
        </p:nvSpPr>
        <p:spPr>
          <a:xfrm>
            <a:off x="95285" y="242194"/>
            <a:ext cx="4895816" cy="170090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b="1" dirty="0">
                <a:solidFill>
                  <a:schemeClr val="accent1">
                    <a:lumMod val="50000"/>
                  </a:schemeClr>
                </a:solidFill>
                <a:latin typeface="Kalinga" panose="020B0502040204020203" pitchFamily="34" charset="0"/>
                <a:cs typeface="Kalinga" panose="020B0502040204020203" pitchFamily="34" charset="0"/>
              </a:rPr>
              <a:t>Seguimiento de los pacientes oncológicos: Un proceso Multidisciplinario</a:t>
            </a:r>
            <a:endParaRPr lang="es-ES" b="1" dirty="0">
              <a:solidFill>
                <a:schemeClr val="accent1">
                  <a:lumMod val="50000"/>
                </a:schemeClr>
              </a:solidFill>
              <a:latin typeface="Kalinga" panose="020B0502040204020203" pitchFamily="34" charset="0"/>
              <a:cs typeface="Kalinga" panose="020B0502040204020203" pitchFamily="34" charset="0"/>
            </a:endParaRPr>
          </a:p>
          <a:p>
            <a:endParaRPr lang="es-UY" dirty="0">
              <a:solidFill>
                <a:schemeClr val="tx1">
                  <a:lumMod val="85000"/>
                  <a:lumOff val="15000"/>
                </a:schemeClr>
              </a:solidFill>
              <a:latin typeface="+mn-lt"/>
            </a:endParaRPr>
          </a:p>
        </p:txBody>
      </p:sp>
      <p:pic>
        <p:nvPicPr>
          <p:cNvPr id="4" name="Imagen 3" descr="Interfaz de usuario gráfica, Aplicación&#10;&#10;Descripción generada automáticamente">
            <a:extLst>
              <a:ext uri="{FF2B5EF4-FFF2-40B4-BE49-F238E27FC236}">
                <a16:creationId xmlns:a16="http://schemas.microsoft.com/office/drawing/2014/main" id="{9CFDA1B8-BCEA-B7C1-4A49-2121A8A16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972" y="-369242"/>
            <a:ext cx="9810551" cy="6867385"/>
          </a:xfrm>
          <a:prstGeom prst="rect">
            <a:avLst/>
          </a:prstGeom>
        </p:spPr>
      </p:pic>
    </p:spTree>
    <p:extLst>
      <p:ext uri="{BB962C8B-B14F-4D97-AF65-F5344CB8AC3E}">
        <p14:creationId xmlns:p14="http://schemas.microsoft.com/office/powerpoint/2010/main" val="112980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242195"/>
            <a:ext cx="11355388" cy="1325563"/>
          </a:xfrm>
        </p:spPr>
        <p:txBody>
          <a:bodyPr>
            <a:normAutofit/>
          </a:bodyPr>
          <a:lstStyle/>
          <a:p>
            <a:pPr lvl="1" algn="l" rtl="0">
              <a:lnSpc>
                <a:spcPct val="90000"/>
              </a:lnSpc>
              <a:spcBef>
                <a:spcPct val="0"/>
              </a:spcBef>
            </a:pPr>
            <a:br>
              <a:rPr lang="es-UY" b="1" dirty="0"/>
            </a:br>
            <a:endParaRPr lang="es-UY" dirty="0"/>
          </a:p>
        </p:txBody>
      </p:sp>
      <p:sp>
        <p:nvSpPr>
          <p:cNvPr id="4" name="Título 1"/>
          <p:cNvSpPr txBox="1"/>
          <p:nvPr/>
        </p:nvSpPr>
        <p:spPr>
          <a:xfrm>
            <a:off x="371061" y="97682"/>
            <a:ext cx="11161643"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dirty="0">
                <a:solidFill>
                  <a:schemeClr val="accent1">
                    <a:lumMod val="50000"/>
                  </a:schemeClr>
                </a:solidFill>
                <a:latin typeface="Kalinga" panose="020B0502040204020203" pitchFamily="34" charset="0"/>
                <a:cs typeface="Kalinga" panose="020B0502040204020203" pitchFamily="34" charset="0"/>
              </a:rPr>
              <a:t>Objetivo del Proceso de Validación</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5">
            <a:extLst>
              <a:ext uri="{FF2B5EF4-FFF2-40B4-BE49-F238E27FC236}">
                <a16:creationId xmlns:a16="http://schemas.microsoft.com/office/drawing/2014/main" id="{A50C37B3-269B-2B1B-3321-43130A5EDC8C}"/>
              </a:ext>
            </a:extLst>
          </p:cNvPr>
          <p:cNvSpPr txBox="1">
            <a:spLocks/>
          </p:cNvSpPr>
          <p:nvPr/>
        </p:nvSpPr>
        <p:spPr>
          <a:xfrm>
            <a:off x="1384007" y="1099445"/>
            <a:ext cx="8769990" cy="3820166"/>
          </a:xfrm>
          <a:prstGeom prst="rect">
            <a:avLst/>
          </a:prstGeom>
        </p:spPr>
        <p:txBody>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endParaRPr lang="es-ES" dirty="0"/>
          </a:p>
          <a:p>
            <a:pPr algn="just">
              <a:lnSpc>
                <a:spcPct val="115000"/>
              </a:lnSpc>
              <a:spcAft>
                <a:spcPts val="800"/>
              </a:spcAft>
            </a:pPr>
            <a:r>
              <a:rPr lang="es-ES" kern="100" dirty="0">
                <a:effectLst/>
                <a:latin typeface="Kalinga" panose="020B0502040204020203" pitchFamily="34" charset="0"/>
                <a:ea typeface="Aptos" panose="020B0004020202020204" pitchFamily="34" charset="0"/>
                <a:cs typeface="Kalinga" panose="020B0502040204020203" pitchFamily="34" charset="0"/>
              </a:rPr>
              <a:t>Garantizar la seguridad y eficacia de los tratamientos oncológicos y </a:t>
            </a:r>
            <a:r>
              <a:rPr lang="es-ES" kern="100" dirty="0" err="1">
                <a:effectLst/>
                <a:latin typeface="Kalinga" panose="020B0502040204020203" pitchFamily="34" charset="0"/>
                <a:ea typeface="Aptos" panose="020B0004020202020204" pitchFamily="34" charset="0"/>
                <a:cs typeface="Kalinga" panose="020B0502040204020203" pitchFamily="34" charset="0"/>
              </a:rPr>
              <a:t>hemato</a:t>
            </a:r>
            <a:r>
              <a:rPr lang="es-ES" kern="100" dirty="0">
                <a:effectLst/>
                <a:latin typeface="Kalinga" panose="020B0502040204020203" pitchFamily="34" charset="0"/>
                <a:ea typeface="Aptos" panose="020B0004020202020204" pitchFamily="34" charset="0"/>
                <a:cs typeface="Kalinga" panose="020B0502040204020203" pitchFamily="34" charset="0"/>
              </a:rPr>
              <a:t>-oncológicos administrados en el Sanatorio Americano a través de un proceso riguroso de validación farmacéutica de los protocolos, minimizando errores y optimizando la colaboración interdisciplinaria.</a:t>
            </a:r>
          </a:p>
          <a:p>
            <a:pPr marL="0" indent="0">
              <a:buFont typeface="Arial" pitchFamily="34" charset="0"/>
              <a:buNone/>
            </a:pPr>
            <a:endParaRPr lang="es-UY" dirty="0"/>
          </a:p>
        </p:txBody>
      </p:sp>
    </p:spTree>
    <p:extLst>
      <p:ext uri="{BB962C8B-B14F-4D97-AF65-F5344CB8AC3E}">
        <p14:creationId xmlns:p14="http://schemas.microsoft.com/office/powerpoint/2010/main" val="789557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descr="03.jpg"/>
          <p:cNvPicPr>
            <a:picLocks noChangeAspect="1"/>
          </p:cNvPicPr>
          <p:nvPr/>
        </p:nvPicPr>
        <p:blipFill rotWithShape="1">
          <a:blip r:embed="rId3" cstate="print">
            <a:extLst>
              <a:ext uri="{28A0092B-C50C-407E-A947-70E740481C1C}">
                <a14:useLocalDpi xmlns:a14="http://schemas.microsoft.com/office/drawing/2010/main" val="0"/>
              </a:ext>
            </a:extLst>
          </a:blip>
          <a:srcRect l="396" t="88849" r="396"/>
          <a:stretch>
            <a:fillRect/>
          </a:stretch>
        </p:blipFill>
        <p:spPr bwMode="auto">
          <a:xfrm>
            <a:off x="3589020" y="6176963"/>
            <a:ext cx="8602980" cy="67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4 Imagen" descr="03.jpg"/>
          <p:cNvPicPr>
            <a:picLocks noChangeAspect="1"/>
          </p:cNvPicPr>
          <p:nvPr/>
        </p:nvPicPr>
        <p:blipFill rotWithShape="1">
          <a:blip r:embed="rId4" cstate="print">
            <a:extLst>
              <a:ext uri="{28A0092B-C50C-407E-A947-70E740481C1C}">
                <a14:useLocalDpi xmlns:a14="http://schemas.microsoft.com/office/drawing/2010/main" val="0"/>
              </a:ext>
            </a:extLst>
          </a:blip>
          <a:srcRect l="396" t="88849" r="396"/>
          <a:stretch>
            <a:fillRect/>
          </a:stretch>
        </p:blipFill>
        <p:spPr bwMode="auto">
          <a:xfrm>
            <a:off x="0" y="6176963"/>
            <a:ext cx="9144000" cy="67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Interfaz de usuario gráfica, Aplicación&#10;&#10;Descripción generada automáticamente">
            <a:extLst>
              <a:ext uri="{FF2B5EF4-FFF2-40B4-BE49-F238E27FC236}">
                <a16:creationId xmlns:a16="http://schemas.microsoft.com/office/drawing/2014/main" id="{6770AAC5-DCC2-E6FB-5B66-2500724A5C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37" y="9808"/>
            <a:ext cx="10561411" cy="63909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p:nvPr/>
        </p:nvSpPr>
        <p:spPr>
          <a:xfrm>
            <a:off x="85114" y="62604"/>
            <a:ext cx="6352261" cy="56187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sz="2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PRESCRIPCIÓN: Tipos y Buenas Prácticas</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
            <a:extLst>
              <a:ext uri="{FF2B5EF4-FFF2-40B4-BE49-F238E27FC236}">
                <a16:creationId xmlns:a16="http://schemas.microsoft.com/office/drawing/2014/main" id="{0CDDCAE4-0A6A-AF3D-72C0-91D5D7663EE9}"/>
              </a:ext>
            </a:extLst>
          </p:cNvPr>
          <p:cNvSpPr/>
          <p:nvPr/>
        </p:nvSpPr>
        <p:spPr>
          <a:xfrm>
            <a:off x="280416" y="747864"/>
            <a:ext cx="528828" cy="5618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r>
              <a:rPr lang="en-US" sz="4000" dirty="0">
                <a:latin typeface="Barlow ExtraBold" panose="00000900000000000000" pitchFamily="2" charset="0"/>
              </a:rPr>
              <a:t>1</a:t>
            </a:r>
          </a:p>
        </p:txBody>
      </p:sp>
      <p:sp>
        <p:nvSpPr>
          <p:cNvPr id="15" name="CuadroTexto 14">
            <a:extLst>
              <a:ext uri="{FF2B5EF4-FFF2-40B4-BE49-F238E27FC236}">
                <a16:creationId xmlns:a16="http://schemas.microsoft.com/office/drawing/2014/main" id="{86077FC2-017F-7F45-0760-B519B83D10F3}"/>
              </a:ext>
            </a:extLst>
          </p:cNvPr>
          <p:cNvSpPr txBox="1"/>
          <p:nvPr/>
        </p:nvSpPr>
        <p:spPr>
          <a:xfrm>
            <a:off x="1190244" y="742951"/>
            <a:ext cx="10287000" cy="2862322"/>
          </a:xfrm>
          <a:prstGeom prst="rect">
            <a:avLst/>
          </a:prstGeom>
          <a:noFill/>
        </p:spPr>
        <p:txBody>
          <a:bodyPr wrap="square">
            <a:spAutoFit/>
          </a:bodyPr>
          <a:lstStyle/>
          <a:p>
            <a:r>
              <a:rPr lang="es-UY" sz="1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MANUAL:</a:t>
            </a:r>
          </a:p>
          <a:p>
            <a:r>
              <a:rPr lang="es-UY" dirty="0">
                <a:latin typeface="Kalinga" panose="020B0502040204020203" pitchFamily="34" charset="0"/>
                <a:cs typeface="Kalinga" panose="020B0502040204020203" pitchFamily="34" charset="0"/>
              </a:rPr>
              <a:t>Prescribir preferentemente por principio activo</a:t>
            </a:r>
          </a:p>
          <a:p>
            <a:r>
              <a:rPr lang="es-UY" dirty="0">
                <a:latin typeface="Kalinga" panose="020B0502040204020203" pitchFamily="34" charset="0"/>
                <a:cs typeface="Kalinga" panose="020B0502040204020203" pitchFamily="34" charset="0"/>
              </a:rPr>
              <a:t>Nunca abreviar el nombre del fármaco</a:t>
            </a:r>
          </a:p>
          <a:p>
            <a:r>
              <a:rPr lang="es-UY" dirty="0">
                <a:latin typeface="Kalinga" panose="020B0502040204020203" pitchFamily="34" charset="0"/>
                <a:cs typeface="Kalinga" panose="020B0502040204020203" pitchFamily="34" charset="0"/>
              </a:rPr>
              <a:t>No usar símbolos químicos ni siglas utilizadas previamente en ensayos clínicos ( </a:t>
            </a:r>
            <a:r>
              <a:rPr lang="es-UY" dirty="0" err="1">
                <a:latin typeface="Kalinga" panose="020B0502040204020203" pitchFamily="34" charset="0"/>
                <a:cs typeface="Kalinga" panose="020B0502040204020203" pitchFamily="34" charset="0"/>
              </a:rPr>
              <a:t>Ej</a:t>
            </a:r>
            <a:r>
              <a:rPr lang="es-UY" dirty="0">
                <a:latin typeface="Kalinga" panose="020B0502040204020203" pitchFamily="34" charset="0"/>
                <a:cs typeface="Kalinga" panose="020B0502040204020203" pitchFamily="34" charset="0"/>
              </a:rPr>
              <a:t>: VP-16).</a:t>
            </a:r>
          </a:p>
          <a:p>
            <a:r>
              <a:rPr lang="es-UY" dirty="0">
                <a:latin typeface="Kalinga" panose="020B0502040204020203" pitchFamily="34" charset="0"/>
                <a:cs typeface="Kalinga" panose="020B0502040204020203" pitchFamily="34" charset="0"/>
              </a:rPr>
              <a:t>Utilizar el sistema métrico (kg, g, mg, etc.) y los números arábigos (1, 2, 3,...). Evitar confusiones entre unidades y mg.</a:t>
            </a:r>
          </a:p>
          <a:p>
            <a:r>
              <a:rPr lang="es-UY" dirty="0">
                <a:latin typeface="Kalinga" panose="020B0502040204020203" pitchFamily="34" charset="0"/>
                <a:cs typeface="Kalinga" panose="020B0502040204020203" pitchFamily="34" charset="0"/>
              </a:rPr>
              <a:t>No usar ceros después de una coma.( 5.0 mg puede confundirse con 50 mg) SÍ Usar ceros delante de una coma.</a:t>
            </a:r>
          </a:p>
          <a:p>
            <a:r>
              <a:rPr lang="es-UY" sz="1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 </a:t>
            </a:r>
          </a:p>
          <a:p>
            <a:endParaRPr lang="es-UY" dirty="0"/>
          </a:p>
        </p:txBody>
      </p:sp>
      <p:sp>
        <p:nvSpPr>
          <p:cNvPr id="18" name="Oval 1">
            <a:extLst>
              <a:ext uri="{FF2B5EF4-FFF2-40B4-BE49-F238E27FC236}">
                <a16:creationId xmlns:a16="http://schemas.microsoft.com/office/drawing/2014/main" id="{22EDD34A-AE40-4EA9-00D1-D1EDD9884DC9}"/>
              </a:ext>
            </a:extLst>
          </p:cNvPr>
          <p:cNvSpPr/>
          <p:nvPr/>
        </p:nvSpPr>
        <p:spPr>
          <a:xfrm>
            <a:off x="280416" y="3148063"/>
            <a:ext cx="528828" cy="5618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r>
              <a:rPr lang="en-US" sz="4000" dirty="0">
                <a:latin typeface="Barlow ExtraBold" panose="00000900000000000000" pitchFamily="2" charset="0"/>
              </a:rPr>
              <a:t>2</a:t>
            </a:r>
          </a:p>
        </p:txBody>
      </p:sp>
      <p:sp>
        <p:nvSpPr>
          <p:cNvPr id="19" name="CuadroTexto 18">
            <a:extLst>
              <a:ext uri="{FF2B5EF4-FFF2-40B4-BE49-F238E27FC236}">
                <a16:creationId xmlns:a16="http://schemas.microsoft.com/office/drawing/2014/main" id="{EBF774E6-174D-375B-5AF3-5116DFA0737B}"/>
              </a:ext>
            </a:extLst>
          </p:cNvPr>
          <p:cNvSpPr txBox="1"/>
          <p:nvPr/>
        </p:nvSpPr>
        <p:spPr>
          <a:xfrm>
            <a:off x="1190244" y="3251154"/>
            <a:ext cx="10287000" cy="2585323"/>
          </a:xfrm>
          <a:prstGeom prst="rect">
            <a:avLst/>
          </a:prstGeom>
          <a:noFill/>
        </p:spPr>
        <p:txBody>
          <a:bodyPr wrap="square">
            <a:spAutoFit/>
          </a:bodyPr>
          <a:lstStyle/>
          <a:p>
            <a:r>
              <a:rPr lang="es-UY" b="1" dirty="0">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PREIMPRESA/ PROTOCOLO DE ENFERMERÍA</a:t>
            </a:r>
            <a:r>
              <a:rPr lang="es-UY" sz="1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a:t>
            </a:r>
          </a:p>
          <a:p>
            <a:r>
              <a:rPr lang="es-UY" dirty="0">
                <a:latin typeface="Kalinga" panose="020B0502040204020203" pitchFamily="34" charset="0"/>
                <a:cs typeface="Kalinga" panose="020B0502040204020203" pitchFamily="34" charset="0"/>
              </a:rPr>
              <a:t>Incluir el nombre del régimen aprobado y el diagnóstico tumoral para el que está indicado. Contar con un espacio para la firma del responsable de la administración donde a su vez pueda consignar observaciones durante la administración </a:t>
            </a:r>
          </a:p>
          <a:p>
            <a:r>
              <a:rPr lang="es-UY" dirty="0">
                <a:latin typeface="Kalinga" panose="020B0502040204020203" pitchFamily="34" charset="0"/>
                <a:cs typeface="Kalinga" panose="020B0502040204020203" pitchFamily="34" charset="0"/>
              </a:rPr>
              <a:t>Deben incluir tratamiento de soporte apropiado para el esquema antineoplásico.</a:t>
            </a:r>
          </a:p>
          <a:p>
            <a:r>
              <a:rPr lang="es-UY" dirty="0">
                <a:latin typeface="Kalinga" panose="020B0502040204020203" pitchFamily="34" charset="0"/>
                <a:cs typeface="Kalinga" panose="020B0502040204020203" pitchFamily="34" charset="0"/>
              </a:rPr>
              <a:t>Incorporar instrucciones de dosificación y administración para cada fármaco, así como el día y hora de administración de cada dosis. Revisarse anualmente, indicar el número de revisión y proteger el documento digital para evitar cambios accidentales involuntarios </a:t>
            </a:r>
          </a:p>
          <a:p>
            <a:endParaRPr lang="es-UY" dirty="0"/>
          </a:p>
        </p:txBody>
      </p:sp>
      <p:pic>
        <p:nvPicPr>
          <p:cNvPr id="20" name="Picture 11" descr="CHOP (1).jpg">
            <a:extLst>
              <a:ext uri="{FF2B5EF4-FFF2-40B4-BE49-F238E27FC236}">
                <a16:creationId xmlns:a16="http://schemas.microsoft.com/office/drawing/2014/main" id="{FD0E8ECA-80D9-ADCC-E58D-0A0A724A9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0935" y="433174"/>
            <a:ext cx="3830804" cy="5423106"/>
          </a:xfrm>
          <a:prstGeom prst="rect">
            <a:avLst/>
          </a:prstGeom>
          <a:solidFill>
            <a:srgbClr val="ED7D31"/>
          </a:solidFill>
          <a:ln>
            <a:solidFill>
              <a:srgbClr val="FF6600"/>
            </a:solidFill>
          </a:ln>
        </p:spPr>
      </p:pic>
      <p:grpSp>
        <p:nvGrpSpPr>
          <p:cNvPr id="28" name="Grupo 27">
            <a:extLst>
              <a:ext uri="{FF2B5EF4-FFF2-40B4-BE49-F238E27FC236}">
                <a16:creationId xmlns:a16="http://schemas.microsoft.com/office/drawing/2014/main" id="{ADED86E5-35A2-60A0-53D7-D1191B129F04}"/>
              </a:ext>
            </a:extLst>
          </p:cNvPr>
          <p:cNvGrpSpPr/>
          <p:nvPr/>
        </p:nvGrpSpPr>
        <p:grpSpPr>
          <a:xfrm>
            <a:off x="6679406" y="62604"/>
            <a:ext cx="4797838" cy="3399537"/>
            <a:chOff x="6679406" y="61389"/>
            <a:chExt cx="4797838" cy="3399537"/>
          </a:xfrm>
        </p:grpSpPr>
        <p:pic>
          <p:nvPicPr>
            <p:cNvPr id="23" name="Imagen 22">
              <a:extLst>
                <a:ext uri="{FF2B5EF4-FFF2-40B4-BE49-F238E27FC236}">
                  <a16:creationId xmlns:a16="http://schemas.microsoft.com/office/drawing/2014/main" id="{B55A98A1-21A5-87D2-7BFF-2347E1C64471}"/>
                </a:ext>
              </a:extLst>
            </p:cNvPr>
            <p:cNvPicPr>
              <a:picLocks noChangeAspect="1"/>
            </p:cNvPicPr>
            <p:nvPr/>
          </p:nvPicPr>
          <p:blipFill>
            <a:blip r:embed="rId5"/>
            <a:stretch>
              <a:fillRect/>
            </a:stretch>
          </p:blipFill>
          <p:spPr>
            <a:xfrm>
              <a:off x="6679406" y="61389"/>
              <a:ext cx="4797838" cy="3399537"/>
            </a:xfrm>
            <a:prstGeom prst="rect">
              <a:avLst/>
            </a:prstGeom>
          </p:spPr>
        </p:pic>
        <p:sp>
          <p:nvSpPr>
            <p:cNvPr id="24" name="Rectángulo 23">
              <a:extLst>
                <a:ext uri="{FF2B5EF4-FFF2-40B4-BE49-F238E27FC236}">
                  <a16:creationId xmlns:a16="http://schemas.microsoft.com/office/drawing/2014/main" id="{B9B1D4FE-C5D3-E4EE-7E6E-21FEFA3ABCBF}"/>
                </a:ext>
              </a:extLst>
            </p:cNvPr>
            <p:cNvSpPr/>
            <p:nvPr/>
          </p:nvSpPr>
          <p:spPr>
            <a:xfrm>
              <a:off x="9882188" y="598604"/>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5" name="Rectángulo 24">
              <a:extLst>
                <a:ext uri="{FF2B5EF4-FFF2-40B4-BE49-F238E27FC236}">
                  <a16:creationId xmlns:a16="http://schemas.microsoft.com/office/drawing/2014/main" id="{098DC0FC-DDBD-0363-82D0-479D44165CBD}"/>
                </a:ext>
              </a:extLst>
            </p:cNvPr>
            <p:cNvSpPr/>
            <p:nvPr/>
          </p:nvSpPr>
          <p:spPr>
            <a:xfrm>
              <a:off x="9413510" y="848163"/>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6" name="Rectángulo 25">
              <a:extLst>
                <a:ext uri="{FF2B5EF4-FFF2-40B4-BE49-F238E27FC236}">
                  <a16:creationId xmlns:a16="http://schemas.microsoft.com/office/drawing/2014/main" id="{1E3B472A-26EF-D920-26F8-3D62B1B3970A}"/>
                </a:ext>
              </a:extLst>
            </p:cNvPr>
            <p:cNvSpPr/>
            <p:nvPr/>
          </p:nvSpPr>
          <p:spPr>
            <a:xfrm>
              <a:off x="8251460" y="2994768"/>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7" name="Rectángulo 26">
              <a:extLst>
                <a:ext uri="{FF2B5EF4-FFF2-40B4-BE49-F238E27FC236}">
                  <a16:creationId xmlns:a16="http://schemas.microsoft.com/office/drawing/2014/main" id="{22BE821F-35D4-4002-A3AB-2A8D3862C2A2}"/>
                </a:ext>
              </a:extLst>
            </p:cNvPr>
            <p:cNvSpPr/>
            <p:nvPr/>
          </p:nvSpPr>
          <p:spPr>
            <a:xfrm>
              <a:off x="6860810" y="2994252"/>
              <a:ext cx="1000125" cy="149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grpSp>
    </p:spTree>
    <p:extLst>
      <p:ext uri="{BB962C8B-B14F-4D97-AF65-F5344CB8AC3E}">
        <p14:creationId xmlns:p14="http://schemas.microsoft.com/office/powerpoint/2010/main" val="250805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
                                            <p:txEl>
                                              <p:pRg st="1" end="1"/>
                                            </p:txEl>
                                          </p:spTgt>
                                        </p:tgtEl>
                                      </p:cBhvr>
                                    </p:animEffect>
                                    <p:set>
                                      <p:cBhvr>
                                        <p:cTn id="11" dur="1" fill="hold">
                                          <p:stCondLst>
                                            <p:cond delay="499"/>
                                          </p:stCondLst>
                                        </p:cTn>
                                        <p:tgtEl>
                                          <p:spTgt spid="15">
                                            <p:txEl>
                                              <p:pRg st="1" end="1"/>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5">
                                            <p:txEl>
                                              <p:pRg st="2" end="2"/>
                                            </p:txEl>
                                          </p:spTgt>
                                        </p:tgtEl>
                                      </p:cBhvr>
                                    </p:animEffect>
                                    <p:set>
                                      <p:cBhvr>
                                        <p:cTn id="14" dur="1" fill="hold">
                                          <p:stCondLst>
                                            <p:cond delay="499"/>
                                          </p:stCondLst>
                                        </p:cTn>
                                        <p:tgtEl>
                                          <p:spTgt spid="15">
                                            <p:txEl>
                                              <p:pRg st="2" end="2"/>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5">
                                            <p:txEl>
                                              <p:pRg st="3" end="3"/>
                                            </p:txEl>
                                          </p:spTgt>
                                        </p:tgtEl>
                                      </p:cBhvr>
                                    </p:animEffect>
                                    <p:set>
                                      <p:cBhvr>
                                        <p:cTn id="17" dur="1" fill="hold">
                                          <p:stCondLst>
                                            <p:cond delay="499"/>
                                          </p:stCondLst>
                                        </p:cTn>
                                        <p:tgtEl>
                                          <p:spTgt spid="15">
                                            <p:txEl>
                                              <p:pRg st="3" end="3"/>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5">
                                            <p:txEl>
                                              <p:pRg st="4" end="4"/>
                                            </p:txEl>
                                          </p:spTgt>
                                        </p:tgtEl>
                                      </p:cBhvr>
                                    </p:animEffect>
                                    <p:set>
                                      <p:cBhvr>
                                        <p:cTn id="20" dur="1" fill="hold">
                                          <p:stCondLst>
                                            <p:cond delay="499"/>
                                          </p:stCondLst>
                                        </p:cTn>
                                        <p:tgtEl>
                                          <p:spTgt spid="15">
                                            <p:txEl>
                                              <p:pRg st="4" end="4"/>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5">
                                            <p:txEl>
                                              <p:pRg st="5" end="5"/>
                                            </p:txEl>
                                          </p:spTgt>
                                        </p:tgtEl>
                                      </p:cBhvr>
                                    </p:animEffect>
                                    <p:set>
                                      <p:cBhvr>
                                        <p:cTn id="23" dur="1" fill="hold">
                                          <p:stCondLst>
                                            <p:cond delay="499"/>
                                          </p:stCondLst>
                                        </p:cTn>
                                        <p:tgtEl>
                                          <p:spTgt spid="15">
                                            <p:txEl>
                                              <p:pRg st="5" end="5"/>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p:nvPr/>
        </p:nvSpPr>
        <p:spPr>
          <a:xfrm>
            <a:off x="85114" y="62604"/>
            <a:ext cx="6352261" cy="56187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sz="2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PRESCRIPCIÓN: Tipos y Buenas Prácticas</a:t>
            </a:r>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
            <a:extLst>
              <a:ext uri="{FF2B5EF4-FFF2-40B4-BE49-F238E27FC236}">
                <a16:creationId xmlns:a16="http://schemas.microsoft.com/office/drawing/2014/main" id="{0CDDCAE4-0A6A-AF3D-72C0-91D5D7663EE9}"/>
              </a:ext>
            </a:extLst>
          </p:cNvPr>
          <p:cNvSpPr/>
          <p:nvPr/>
        </p:nvSpPr>
        <p:spPr>
          <a:xfrm>
            <a:off x="248777" y="549003"/>
            <a:ext cx="528828" cy="56187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r>
              <a:rPr lang="en-US" sz="4000" dirty="0">
                <a:latin typeface="Barlow ExtraBold" panose="00000900000000000000" pitchFamily="2" charset="0"/>
              </a:rPr>
              <a:t>3</a:t>
            </a:r>
          </a:p>
        </p:txBody>
      </p:sp>
      <p:sp>
        <p:nvSpPr>
          <p:cNvPr id="15" name="CuadroTexto 14">
            <a:extLst>
              <a:ext uri="{FF2B5EF4-FFF2-40B4-BE49-F238E27FC236}">
                <a16:creationId xmlns:a16="http://schemas.microsoft.com/office/drawing/2014/main" id="{86077FC2-017F-7F45-0760-B519B83D10F3}"/>
              </a:ext>
            </a:extLst>
          </p:cNvPr>
          <p:cNvSpPr txBox="1"/>
          <p:nvPr/>
        </p:nvSpPr>
        <p:spPr>
          <a:xfrm>
            <a:off x="777605" y="571308"/>
            <a:ext cx="10287000" cy="3416320"/>
          </a:xfrm>
          <a:prstGeom prst="rect">
            <a:avLst/>
          </a:prstGeom>
          <a:noFill/>
        </p:spPr>
        <p:txBody>
          <a:bodyPr wrap="square">
            <a:spAutoFit/>
          </a:bodyPr>
          <a:lstStyle/>
          <a:p>
            <a:r>
              <a:rPr lang="es-UY" sz="1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ELECTRONICA: </a:t>
            </a:r>
            <a:r>
              <a:rPr lang="es-UY" sz="1800"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Facilita el proceso de prescripción integrando todas las variables que intervienen en ésta y mejorando la seguridad de los pacientes. Sin embargo, por si sola no garantiza la máxima seguridad:</a:t>
            </a:r>
          </a:p>
          <a:p>
            <a:r>
              <a:rPr lang="es-UY" sz="1800"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Proceso</a:t>
            </a:r>
            <a:r>
              <a:rPr lang="es-UY" dirty="0">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s de Estandarización</a:t>
            </a:r>
          </a:p>
          <a:p>
            <a:r>
              <a:rPr lang="es-UY" dirty="0">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Prescripción por </a:t>
            </a:r>
            <a:r>
              <a:rPr lang="es-UY" dirty="0" err="1">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régimenes</a:t>
            </a:r>
            <a:endParaRPr lang="es-UY" dirty="0">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endParaRPr>
          </a:p>
          <a:p>
            <a:r>
              <a:rPr lang="es-UY" dirty="0">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Automatización</a:t>
            </a:r>
          </a:p>
          <a:p>
            <a:r>
              <a:rPr lang="es-UY" dirty="0">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Alertas</a:t>
            </a:r>
          </a:p>
          <a:p>
            <a:r>
              <a:rPr lang="es-UY" dirty="0">
                <a:ln w="0"/>
                <a:effectLst>
                  <a:outerShdw blurRad="38100" dist="25400" dir="5400000" algn="ctr" rotWithShape="0">
                    <a:srgbClr val="6E747A">
                      <a:alpha val="43000"/>
                    </a:srgbClr>
                  </a:outerShdw>
                </a:effectLst>
                <a:latin typeface="Kalinga" panose="020B0502040204020203" pitchFamily="34" charset="0"/>
                <a:cs typeface="Kalinga" panose="020B0502040204020203" pitchFamily="34" charset="0"/>
              </a:rPr>
              <a:t>Flexibilidad</a:t>
            </a:r>
          </a:p>
          <a:p>
            <a:endParaRPr lang="es-UY" sz="1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endParaRPr>
          </a:p>
          <a:p>
            <a:endParaRPr lang="es-UY" sz="1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endParaRPr>
          </a:p>
          <a:p>
            <a:r>
              <a:rPr lang="es-UY" sz="1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 </a:t>
            </a:r>
          </a:p>
          <a:p>
            <a:endParaRPr lang="es-UY" dirty="0"/>
          </a:p>
        </p:txBody>
      </p:sp>
      <p:pic>
        <p:nvPicPr>
          <p:cNvPr id="9" name="Imagen 8" descr="Imagen que contiene reloj&#10;&#10;Descripción generada automáticamente">
            <a:extLst>
              <a:ext uri="{FF2B5EF4-FFF2-40B4-BE49-F238E27FC236}">
                <a16:creationId xmlns:a16="http://schemas.microsoft.com/office/drawing/2014/main" id="{BCCC09BC-645D-D378-64FE-26A5B7A54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3905" y="1205450"/>
            <a:ext cx="2004497" cy="4580461"/>
          </a:xfrm>
          <a:prstGeom prst="rect">
            <a:avLst/>
          </a:prstGeom>
        </p:spPr>
      </p:pic>
      <p:grpSp>
        <p:nvGrpSpPr>
          <p:cNvPr id="10" name="Google Shape;700;p20">
            <a:extLst>
              <a:ext uri="{FF2B5EF4-FFF2-40B4-BE49-F238E27FC236}">
                <a16:creationId xmlns:a16="http://schemas.microsoft.com/office/drawing/2014/main" id="{4BA78703-25BA-1F95-DBB7-133FF86EF46A}"/>
              </a:ext>
            </a:extLst>
          </p:cNvPr>
          <p:cNvGrpSpPr/>
          <p:nvPr/>
        </p:nvGrpSpPr>
        <p:grpSpPr>
          <a:xfrm>
            <a:off x="1782008" y="1110877"/>
            <a:ext cx="7419231" cy="4886497"/>
            <a:chOff x="457200" y="1457300"/>
            <a:chExt cx="5157875" cy="3279300"/>
          </a:xfrm>
        </p:grpSpPr>
        <p:sp>
          <p:nvSpPr>
            <p:cNvPr id="12" name="Google Shape;704;p20">
              <a:extLst>
                <a:ext uri="{FF2B5EF4-FFF2-40B4-BE49-F238E27FC236}">
                  <a16:creationId xmlns:a16="http://schemas.microsoft.com/office/drawing/2014/main" id="{D919884C-DE8A-5B0E-2D62-0FB202817878}"/>
                </a:ext>
              </a:extLst>
            </p:cNvPr>
            <p:cNvSpPr/>
            <p:nvPr/>
          </p:nvSpPr>
          <p:spPr>
            <a:xfrm>
              <a:off x="457200" y="1457300"/>
              <a:ext cx="3680100" cy="3279300"/>
            </a:xfrm>
            <a:prstGeom prst="roundRect">
              <a:avLst>
                <a:gd name="adj" fmla="val 6894"/>
              </a:avLst>
            </a:prstGeom>
            <a:solidFill>
              <a:schemeClr val="accent2">
                <a:lumMod val="40000"/>
                <a:lumOff val="60000"/>
              </a:schemeClr>
            </a:solidFill>
            <a:ln>
              <a:noFill/>
            </a:ln>
          </p:spPr>
          <p:txBody>
            <a:bodyPr spcFirstLastPara="1" wrap="square" lIns="121900" tIns="121900" rIns="121900" bIns="121900" anchor="ctr" anchorCtr="0">
              <a:noAutofit/>
            </a:bodyPr>
            <a:lstStyle/>
            <a:p>
              <a:endParaRPr sz="2400" dirty="0"/>
            </a:p>
          </p:txBody>
        </p:sp>
        <p:cxnSp>
          <p:nvCxnSpPr>
            <p:cNvPr id="13" name="Google Shape;705;p20">
              <a:extLst>
                <a:ext uri="{FF2B5EF4-FFF2-40B4-BE49-F238E27FC236}">
                  <a16:creationId xmlns:a16="http://schemas.microsoft.com/office/drawing/2014/main" id="{6A55C144-CB26-7A15-074E-73B3892CA8B7}"/>
                </a:ext>
              </a:extLst>
            </p:cNvPr>
            <p:cNvCxnSpPr>
              <a:cxnSpLocks/>
            </p:cNvCxnSpPr>
            <p:nvPr/>
          </p:nvCxnSpPr>
          <p:spPr>
            <a:xfrm flipH="1">
              <a:off x="4139975" y="1920975"/>
              <a:ext cx="1475100" cy="49710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14" name="Google Shape;706;p20">
              <a:extLst>
                <a:ext uri="{FF2B5EF4-FFF2-40B4-BE49-F238E27FC236}">
                  <a16:creationId xmlns:a16="http://schemas.microsoft.com/office/drawing/2014/main" id="{FAE1DB28-D055-81B3-B94E-1127CC047217}"/>
                </a:ext>
              </a:extLst>
            </p:cNvPr>
            <p:cNvCxnSpPr>
              <a:cxnSpLocks/>
            </p:cNvCxnSpPr>
            <p:nvPr/>
          </p:nvCxnSpPr>
          <p:spPr>
            <a:xfrm rot="10800000">
              <a:off x="4137875" y="3764175"/>
              <a:ext cx="1477200" cy="49860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16" name="Google Shape;707;p20">
              <a:extLst>
                <a:ext uri="{FF2B5EF4-FFF2-40B4-BE49-F238E27FC236}">
                  <a16:creationId xmlns:a16="http://schemas.microsoft.com/office/drawing/2014/main" id="{026EEDA5-E03F-248E-B73D-D70D6E2DDB11}"/>
                </a:ext>
              </a:extLst>
            </p:cNvPr>
            <p:cNvCxnSpPr>
              <a:cxnSpLocks/>
              <a:endCxn id="12" idx="3"/>
            </p:cNvCxnSpPr>
            <p:nvPr/>
          </p:nvCxnSpPr>
          <p:spPr>
            <a:xfrm flipH="1">
              <a:off x="4137275" y="3091875"/>
              <a:ext cx="1477800" cy="5100"/>
            </a:xfrm>
            <a:prstGeom prst="bentConnector3">
              <a:avLst>
                <a:gd name="adj1" fmla="val 49999"/>
              </a:avLst>
            </a:prstGeom>
            <a:noFill/>
            <a:ln w="9525" cap="flat" cmpd="sng">
              <a:solidFill>
                <a:schemeClr val="dk2"/>
              </a:solidFill>
              <a:prstDash val="solid"/>
              <a:round/>
              <a:headEnd type="none" w="med" len="med"/>
              <a:tailEnd type="oval" w="med" len="med"/>
            </a:ln>
          </p:spPr>
        </p:cxnSp>
      </p:grpSp>
      <p:grpSp>
        <p:nvGrpSpPr>
          <p:cNvPr id="17" name="Google Shape;721;p20">
            <a:extLst>
              <a:ext uri="{FF2B5EF4-FFF2-40B4-BE49-F238E27FC236}">
                <a16:creationId xmlns:a16="http://schemas.microsoft.com/office/drawing/2014/main" id="{BC032460-57E8-F5B0-CC0C-E23E8E0B7C61}"/>
              </a:ext>
            </a:extLst>
          </p:cNvPr>
          <p:cNvGrpSpPr/>
          <p:nvPr/>
        </p:nvGrpSpPr>
        <p:grpSpPr>
          <a:xfrm>
            <a:off x="2158192" y="2570427"/>
            <a:ext cx="3677200" cy="1310667"/>
            <a:chOff x="981900" y="3256338"/>
            <a:chExt cx="2757900" cy="983000"/>
          </a:xfrm>
        </p:grpSpPr>
        <p:sp>
          <p:nvSpPr>
            <p:cNvPr id="20" name="Google Shape;722;p20">
              <a:extLst>
                <a:ext uri="{FF2B5EF4-FFF2-40B4-BE49-F238E27FC236}">
                  <a16:creationId xmlns:a16="http://schemas.microsoft.com/office/drawing/2014/main" id="{FEEFCD9B-04C9-C65B-8443-2A831BEFD6B9}"/>
                </a:ext>
              </a:extLst>
            </p:cNvPr>
            <p:cNvSpPr/>
            <p:nvPr/>
          </p:nvSpPr>
          <p:spPr>
            <a:xfrm>
              <a:off x="981900" y="4011338"/>
              <a:ext cx="228000" cy="228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 name="Google Shape;723;p20">
              <a:extLst>
                <a:ext uri="{FF2B5EF4-FFF2-40B4-BE49-F238E27FC236}">
                  <a16:creationId xmlns:a16="http://schemas.microsoft.com/office/drawing/2014/main" id="{79D54D31-B492-6513-01F3-99888988669A}"/>
                </a:ext>
              </a:extLst>
            </p:cNvPr>
            <p:cNvSpPr txBox="1"/>
            <p:nvPr/>
          </p:nvSpPr>
          <p:spPr>
            <a:xfrm>
              <a:off x="1209900" y="40113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Diagnóstico</a:t>
              </a:r>
              <a:endParaRPr sz="1600" dirty="0">
                <a:solidFill>
                  <a:schemeClr val="dk1"/>
                </a:solidFill>
                <a:latin typeface="Roboto"/>
                <a:ea typeface="Roboto"/>
                <a:cs typeface="Roboto"/>
                <a:sym typeface="Roboto"/>
              </a:endParaRPr>
            </a:p>
          </p:txBody>
        </p:sp>
        <p:sp>
          <p:nvSpPr>
            <p:cNvPr id="22" name="Google Shape;724;p20">
              <a:extLst>
                <a:ext uri="{FF2B5EF4-FFF2-40B4-BE49-F238E27FC236}">
                  <a16:creationId xmlns:a16="http://schemas.microsoft.com/office/drawing/2014/main" id="{D51BD801-C8C7-76AB-1D0D-3C44C78DB16B}"/>
                </a:ext>
              </a:extLst>
            </p:cNvPr>
            <p:cNvSpPr/>
            <p:nvPr/>
          </p:nvSpPr>
          <p:spPr>
            <a:xfrm>
              <a:off x="981900" y="3633838"/>
              <a:ext cx="228000" cy="228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 name="Google Shape;725;p20">
              <a:extLst>
                <a:ext uri="{FF2B5EF4-FFF2-40B4-BE49-F238E27FC236}">
                  <a16:creationId xmlns:a16="http://schemas.microsoft.com/office/drawing/2014/main" id="{01B7C4D9-FC95-B96C-5AEA-39023F0DABB3}"/>
                </a:ext>
              </a:extLst>
            </p:cNvPr>
            <p:cNvSpPr txBox="1"/>
            <p:nvPr/>
          </p:nvSpPr>
          <p:spPr>
            <a:xfrm>
              <a:off x="1209900" y="36338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Nombre </a:t>
              </a:r>
              <a:endParaRPr sz="1600" dirty="0">
                <a:solidFill>
                  <a:schemeClr val="dk1"/>
                </a:solidFill>
                <a:latin typeface="Roboto"/>
                <a:ea typeface="Roboto"/>
                <a:cs typeface="Roboto"/>
                <a:sym typeface="Roboto"/>
              </a:endParaRPr>
            </a:p>
          </p:txBody>
        </p:sp>
        <p:sp>
          <p:nvSpPr>
            <p:cNvPr id="24" name="Google Shape;726;p20">
              <a:extLst>
                <a:ext uri="{FF2B5EF4-FFF2-40B4-BE49-F238E27FC236}">
                  <a16:creationId xmlns:a16="http://schemas.microsoft.com/office/drawing/2014/main" id="{612B3E9F-1F2E-3811-AE91-D750551F79CE}"/>
                </a:ext>
              </a:extLst>
            </p:cNvPr>
            <p:cNvSpPr/>
            <p:nvPr/>
          </p:nvSpPr>
          <p:spPr>
            <a:xfrm>
              <a:off x="981900" y="3256338"/>
              <a:ext cx="228000" cy="228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 name="Google Shape;727;p20">
              <a:extLst>
                <a:ext uri="{FF2B5EF4-FFF2-40B4-BE49-F238E27FC236}">
                  <a16:creationId xmlns:a16="http://schemas.microsoft.com/office/drawing/2014/main" id="{E875644F-3C50-F60C-78AB-DE9C0A47EB64}"/>
                </a:ext>
              </a:extLst>
            </p:cNvPr>
            <p:cNvSpPr txBox="1"/>
            <p:nvPr/>
          </p:nvSpPr>
          <p:spPr>
            <a:xfrm>
              <a:off x="1209900" y="32563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Edad</a:t>
              </a:r>
              <a:endParaRPr sz="1600" dirty="0">
                <a:solidFill>
                  <a:schemeClr val="dk1"/>
                </a:solidFill>
                <a:latin typeface="Roboto"/>
                <a:ea typeface="Roboto"/>
                <a:cs typeface="Roboto"/>
                <a:sym typeface="Roboto"/>
              </a:endParaRPr>
            </a:p>
          </p:txBody>
        </p:sp>
        <p:sp>
          <p:nvSpPr>
            <p:cNvPr id="26" name="Google Shape;729;p20">
              <a:extLst>
                <a:ext uri="{FF2B5EF4-FFF2-40B4-BE49-F238E27FC236}">
                  <a16:creationId xmlns:a16="http://schemas.microsoft.com/office/drawing/2014/main" id="{88E4292C-6E1F-222E-F96F-5DE0CEE1078F}"/>
                </a:ext>
              </a:extLst>
            </p:cNvPr>
            <p:cNvSpPr txBox="1"/>
            <p:nvPr/>
          </p:nvSpPr>
          <p:spPr>
            <a:xfrm>
              <a:off x="2710500" y="40113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Dosis</a:t>
              </a:r>
              <a:endParaRPr sz="1600" dirty="0">
                <a:solidFill>
                  <a:schemeClr val="dk1"/>
                </a:solidFill>
                <a:latin typeface="Roboto"/>
                <a:ea typeface="Roboto"/>
                <a:cs typeface="Roboto"/>
                <a:sym typeface="Roboto"/>
              </a:endParaRPr>
            </a:p>
          </p:txBody>
        </p:sp>
        <p:sp>
          <p:nvSpPr>
            <p:cNvPr id="27" name="Google Shape;731;p20">
              <a:extLst>
                <a:ext uri="{FF2B5EF4-FFF2-40B4-BE49-F238E27FC236}">
                  <a16:creationId xmlns:a16="http://schemas.microsoft.com/office/drawing/2014/main" id="{A79D27BB-EC3D-240B-16F0-F2E4BBA7CC69}"/>
                </a:ext>
              </a:extLst>
            </p:cNvPr>
            <p:cNvSpPr txBox="1"/>
            <p:nvPr/>
          </p:nvSpPr>
          <p:spPr>
            <a:xfrm>
              <a:off x="2710500" y="36338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Dia de Tratamiento</a:t>
              </a:r>
              <a:endParaRPr sz="1600" dirty="0">
                <a:solidFill>
                  <a:schemeClr val="dk1"/>
                </a:solidFill>
                <a:latin typeface="Roboto"/>
                <a:ea typeface="Roboto"/>
                <a:cs typeface="Roboto"/>
                <a:sym typeface="Roboto"/>
              </a:endParaRPr>
            </a:p>
          </p:txBody>
        </p:sp>
        <p:sp>
          <p:nvSpPr>
            <p:cNvPr id="28" name="Google Shape;732;p20">
              <a:extLst>
                <a:ext uri="{FF2B5EF4-FFF2-40B4-BE49-F238E27FC236}">
                  <a16:creationId xmlns:a16="http://schemas.microsoft.com/office/drawing/2014/main" id="{AC735141-028F-0CF6-44AF-AB6D343B6C82}"/>
                </a:ext>
              </a:extLst>
            </p:cNvPr>
            <p:cNvSpPr/>
            <p:nvPr/>
          </p:nvSpPr>
          <p:spPr>
            <a:xfrm>
              <a:off x="2482500" y="3256338"/>
              <a:ext cx="228000" cy="228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733;p20">
              <a:extLst>
                <a:ext uri="{FF2B5EF4-FFF2-40B4-BE49-F238E27FC236}">
                  <a16:creationId xmlns:a16="http://schemas.microsoft.com/office/drawing/2014/main" id="{EB86AA99-829D-45D3-3DEB-AE4F229C8A88}"/>
                </a:ext>
              </a:extLst>
            </p:cNvPr>
            <p:cNvSpPr txBox="1"/>
            <p:nvPr/>
          </p:nvSpPr>
          <p:spPr>
            <a:xfrm>
              <a:off x="2710500" y="32563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Principios Activos</a:t>
              </a:r>
              <a:endParaRPr sz="1600" dirty="0">
                <a:solidFill>
                  <a:schemeClr val="dk1"/>
                </a:solidFill>
                <a:latin typeface="Roboto"/>
                <a:ea typeface="Roboto"/>
                <a:cs typeface="Roboto"/>
                <a:sym typeface="Roboto"/>
              </a:endParaRPr>
            </a:p>
          </p:txBody>
        </p:sp>
      </p:grpSp>
      <p:sp>
        <p:nvSpPr>
          <p:cNvPr id="30" name="CuadroTexto 29">
            <a:extLst>
              <a:ext uri="{FF2B5EF4-FFF2-40B4-BE49-F238E27FC236}">
                <a16:creationId xmlns:a16="http://schemas.microsoft.com/office/drawing/2014/main" id="{9105E654-6089-5241-BE03-AE1AD326D1B8}"/>
              </a:ext>
            </a:extLst>
          </p:cNvPr>
          <p:cNvSpPr txBox="1"/>
          <p:nvPr/>
        </p:nvSpPr>
        <p:spPr>
          <a:xfrm>
            <a:off x="2263531" y="1679150"/>
            <a:ext cx="3959805" cy="646331"/>
          </a:xfrm>
          <a:prstGeom prst="rect">
            <a:avLst/>
          </a:prstGeom>
          <a:noFill/>
        </p:spPr>
        <p:txBody>
          <a:bodyPr wrap="square">
            <a:spAutoFit/>
          </a:bodyPr>
          <a:lstStyle/>
          <a:p>
            <a:r>
              <a:rPr lang="es-UY" dirty="0">
                <a:latin typeface="Kalinga" panose="020B0502040204020203" pitchFamily="34" charset="0"/>
                <a:cs typeface="Kalinga" panose="020B0502040204020203" pitchFamily="34" charset="0"/>
              </a:rPr>
              <a:t>INFORMACIÓN NECESARIA EN LA PRESCRIPCION</a:t>
            </a:r>
          </a:p>
        </p:txBody>
      </p:sp>
      <p:grpSp>
        <p:nvGrpSpPr>
          <p:cNvPr id="31" name="Google Shape;721;p20">
            <a:extLst>
              <a:ext uri="{FF2B5EF4-FFF2-40B4-BE49-F238E27FC236}">
                <a16:creationId xmlns:a16="http://schemas.microsoft.com/office/drawing/2014/main" id="{E4D197CA-3BF0-5985-7C01-C4AA880F2310}"/>
              </a:ext>
            </a:extLst>
          </p:cNvPr>
          <p:cNvGrpSpPr/>
          <p:nvPr/>
        </p:nvGrpSpPr>
        <p:grpSpPr>
          <a:xfrm>
            <a:off x="2187541" y="4094162"/>
            <a:ext cx="3677200" cy="905340"/>
            <a:chOff x="981900" y="3256338"/>
            <a:chExt cx="2757900" cy="679004"/>
          </a:xfrm>
        </p:grpSpPr>
        <p:sp>
          <p:nvSpPr>
            <p:cNvPr id="32" name="Google Shape;724;p20">
              <a:extLst>
                <a:ext uri="{FF2B5EF4-FFF2-40B4-BE49-F238E27FC236}">
                  <a16:creationId xmlns:a16="http://schemas.microsoft.com/office/drawing/2014/main" id="{0AAB3FCB-4E22-D41B-3A0F-5832A1EE2A7E}"/>
                </a:ext>
              </a:extLst>
            </p:cNvPr>
            <p:cNvSpPr/>
            <p:nvPr/>
          </p:nvSpPr>
          <p:spPr>
            <a:xfrm>
              <a:off x="981900" y="3633838"/>
              <a:ext cx="228000" cy="228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725;p20">
              <a:extLst>
                <a:ext uri="{FF2B5EF4-FFF2-40B4-BE49-F238E27FC236}">
                  <a16:creationId xmlns:a16="http://schemas.microsoft.com/office/drawing/2014/main" id="{8A79629C-77BE-000B-A2C7-6C6C5D9FED3F}"/>
                </a:ext>
              </a:extLst>
            </p:cNvPr>
            <p:cNvSpPr txBox="1"/>
            <p:nvPr/>
          </p:nvSpPr>
          <p:spPr>
            <a:xfrm>
              <a:off x="1205753" y="3707342"/>
              <a:ext cx="1250588" cy="228000"/>
            </a:xfrm>
            <a:prstGeom prst="rect">
              <a:avLst/>
            </a:prstGeom>
            <a:noFill/>
            <a:ln>
              <a:noFill/>
            </a:ln>
          </p:spPr>
          <p:txBody>
            <a:bodyPr spcFirstLastPara="1" wrap="square" lIns="121900" tIns="121900" rIns="121900" bIns="121900" anchor="ctr" anchorCtr="0">
              <a:noAutofit/>
            </a:bodyPr>
            <a:lstStyle/>
            <a:p>
              <a:r>
                <a:rPr lang="es-UY" sz="1600" dirty="0">
                  <a:solidFill>
                    <a:schemeClr val="dk1"/>
                  </a:solidFill>
                  <a:latin typeface="Roboto"/>
                  <a:ea typeface="Roboto"/>
                  <a:cs typeface="Roboto"/>
                  <a:sym typeface="Roboto"/>
                </a:rPr>
                <a:t>Vías</a:t>
              </a:r>
              <a:r>
                <a:rPr lang="en" sz="1600" dirty="0">
                  <a:solidFill>
                    <a:schemeClr val="dk1"/>
                  </a:solidFill>
                  <a:latin typeface="Roboto"/>
                  <a:ea typeface="Roboto"/>
                  <a:cs typeface="Roboto"/>
                  <a:sym typeface="Roboto"/>
                </a:rPr>
                <a:t> de Administración</a:t>
              </a:r>
              <a:endParaRPr sz="1600" dirty="0">
                <a:solidFill>
                  <a:schemeClr val="dk1"/>
                </a:solidFill>
                <a:latin typeface="Roboto"/>
                <a:ea typeface="Roboto"/>
                <a:cs typeface="Roboto"/>
                <a:sym typeface="Roboto"/>
              </a:endParaRPr>
            </a:p>
          </p:txBody>
        </p:sp>
        <p:sp>
          <p:nvSpPr>
            <p:cNvPr id="34" name="Google Shape;726;p20">
              <a:extLst>
                <a:ext uri="{FF2B5EF4-FFF2-40B4-BE49-F238E27FC236}">
                  <a16:creationId xmlns:a16="http://schemas.microsoft.com/office/drawing/2014/main" id="{E06AEA62-7DAA-FBEA-6999-376E91565B27}"/>
                </a:ext>
              </a:extLst>
            </p:cNvPr>
            <p:cNvSpPr/>
            <p:nvPr/>
          </p:nvSpPr>
          <p:spPr>
            <a:xfrm>
              <a:off x="981900" y="3256338"/>
              <a:ext cx="228000" cy="228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 name="Google Shape;727;p20">
              <a:extLst>
                <a:ext uri="{FF2B5EF4-FFF2-40B4-BE49-F238E27FC236}">
                  <a16:creationId xmlns:a16="http://schemas.microsoft.com/office/drawing/2014/main" id="{33D72975-40CD-DC6D-A02E-896F461A134F}"/>
                </a:ext>
              </a:extLst>
            </p:cNvPr>
            <p:cNvSpPr txBox="1"/>
            <p:nvPr/>
          </p:nvSpPr>
          <p:spPr>
            <a:xfrm>
              <a:off x="1209900" y="32563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Superficie Corporal</a:t>
              </a:r>
              <a:endParaRPr sz="1600" dirty="0">
                <a:solidFill>
                  <a:schemeClr val="dk1"/>
                </a:solidFill>
                <a:latin typeface="Roboto"/>
                <a:ea typeface="Roboto"/>
                <a:cs typeface="Roboto"/>
                <a:sym typeface="Roboto"/>
              </a:endParaRPr>
            </a:p>
          </p:txBody>
        </p:sp>
        <p:sp>
          <p:nvSpPr>
            <p:cNvPr id="36" name="Google Shape;731;p20">
              <a:extLst>
                <a:ext uri="{FF2B5EF4-FFF2-40B4-BE49-F238E27FC236}">
                  <a16:creationId xmlns:a16="http://schemas.microsoft.com/office/drawing/2014/main" id="{4FE6B6C1-4377-F96A-8ACE-B8C8C2BFDCAB}"/>
                </a:ext>
              </a:extLst>
            </p:cNvPr>
            <p:cNvSpPr txBox="1"/>
            <p:nvPr/>
          </p:nvSpPr>
          <p:spPr>
            <a:xfrm>
              <a:off x="2710500" y="3633838"/>
              <a:ext cx="1029300" cy="228000"/>
            </a:xfrm>
            <a:prstGeom prst="rect">
              <a:avLst/>
            </a:prstGeom>
            <a:noFill/>
            <a:ln>
              <a:noFill/>
            </a:ln>
          </p:spPr>
          <p:txBody>
            <a:bodyPr spcFirstLastPara="1" wrap="square" lIns="121900" tIns="121900" rIns="121900" bIns="121900" anchor="ctr" anchorCtr="0">
              <a:noAutofit/>
            </a:bodyPr>
            <a:lstStyle/>
            <a:p>
              <a:r>
                <a:rPr lang="en" sz="1600" dirty="0">
                  <a:solidFill>
                    <a:schemeClr val="dk1"/>
                  </a:solidFill>
                  <a:latin typeface="Roboto"/>
                  <a:ea typeface="Roboto"/>
                  <a:cs typeface="Roboto"/>
                  <a:sym typeface="Roboto"/>
                </a:rPr>
                <a:t>Volúmenes</a:t>
              </a:r>
              <a:endParaRPr sz="1600" dirty="0">
                <a:solidFill>
                  <a:schemeClr val="dk1"/>
                </a:solidFill>
                <a:latin typeface="Roboto"/>
                <a:ea typeface="Roboto"/>
                <a:cs typeface="Roboto"/>
                <a:sym typeface="Roboto"/>
              </a:endParaRPr>
            </a:p>
          </p:txBody>
        </p:sp>
        <p:sp>
          <p:nvSpPr>
            <p:cNvPr id="37" name="Google Shape;732;p20">
              <a:extLst>
                <a:ext uri="{FF2B5EF4-FFF2-40B4-BE49-F238E27FC236}">
                  <a16:creationId xmlns:a16="http://schemas.microsoft.com/office/drawing/2014/main" id="{987EDE7D-A818-2575-2E00-CA4A09DA6D4A}"/>
                </a:ext>
              </a:extLst>
            </p:cNvPr>
            <p:cNvSpPr/>
            <p:nvPr/>
          </p:nvSpPr>
          <p:spPr>
            <a:xfrm>
              <a:off x="2482500" y="3256338"/>
              <a:ext cx="228000" cy="228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8" name="Google Shape;733;p20">
              <a:extLst>
                <a:ext uri="{FF2B5EF4-FFF2-40B4-BE49-F238E27FC236}">
                  <a16:creationId xmlns:a16="http://schemas.microsoft.com/office/drawing/2014/main" id="{94180FB2-F725-9416-1150-034C808097C1}"/>
                </a:ext>
              </a:extLst>
            </p:cNvPr>
            <p:cNvSpPr txBox="1"/>
            <p:nvPr/>
          </p:nvSpPr>
          <p:spPr>
            <a:xfrm>
              <a:off x="2710500" y="3256338"/>
              <a:ext cx="1029300" cy="228000"/>
            </a:xfrm>
            <a:prstGeom prst="rect">
              <a:avLst/>
            </a:prstGeom>
            <a:noFill/>
            <a:ln>
              <a:noFill/>
            </a:ln>
          </p:spPr>
          <p:txBody>
            <a:bodyPr spcFirstLastPara="1" wrap="square" lIns="121900" tIns="121900" rIns="121900" bIns="121900" anchor="ctr" anchorCtr="0">
              <a:noAutofit/>
            </a:bodyPr>
            <a:lstStyle/>
            <a:p>
              <a:r>
                <a:rPr lang="es-UY" sz="1600" dirty="0">
                  <a:solidFill>
                    <a:schemeClr val="dk1"/>
                  </a:solidFill>
                  <a:latin typeface="Roboto"/>
                  <a:ea typeface="Roboto"/>
                  <a:cs typeface="Roboto"/>
                  <a:sym typeface="Roboto"/>
                </a:rPr>
                <a:t>Peso</a:t>
              </a:r>
              <a:endParaRPr sz="1600" dirty="0">
                <a:solidFill>
                  <a:schemeClr val="dk1"/>
                </a:solidFill>
                <a:latin typeface="Roboto"/>
                <a:ea typeface="Roboto"/>
                <a:cs typeface="Roboto"/>
                <a:sym typeface="Roboto"/>
              </a:endParaRPr>
            </a:p>
          </p:txBody>
        </p:sp>
      </p:grpSp>
      <p:sp>
        <p:nvSpPr>
          <p:cNvPr id="39" name="Google Shape;732;p20">
            <a:extLst>
              <a:ext uri="{FF2B5EF4-FFF2-40B4-BE49-F238E27FC236}">
                <a16:creationId xmlns:a16="http://schemas.microsoft.com/office/drawing/2014/main" id="{A39BA830-451E-3D2A-B6CC-F71EE28AB921}"/>
              </a:ext>
            </a:extLst>
          </p:cNvPr>
          <p:cNvSpPr/>
          <p:nvPr/>
        </p:nvSpPr>
        <p:spPr>
          <a:xfrm>
            <a:off x="4158992" y="3108375"/>
            <a:ext cx="304000" cy="304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732;p20">
            <a:extLst>
              <a:ext uri="{FF2B5EF4-FFF2-40B4-BE49-F238E27FC236}">
                <a16:creationId xmlns:a16="http://schemas.microsoft.com/office/drawing/2014/main" id="{9E986942-84E1-B0A5-58E6-541F764947E4}"/>
              </a:ext>
            </a:extLst>
          </p:cNvPr>
          <p:cNvSpPr/>
          <p:nvPr/>
        </p:nvSpPr>
        <p:spPr>
          <a:xfrm>
            <a:off x="4171178" y="3590825"/>
            <a:ext cx="304000" cy="304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1" name="Google Shape;732;p20">
            <a:extLst>
              <a:ext uri="{FF2B5EF4-FFF2-40B4-BE49-F238E27FC236}">
                <a16:creationId xmlns:a16="http://schemas.microsoft.com/office/drawing/2014/main" id="{379A39E0-03D1-617C-C03E-886345187D08}"/>
              </a:ext>
            </a:extLst>
          </p:cNvPr>
          <p:cNvSpPr/>
          <p:nvPr/>
        </p:nvSpPr>
        <p:spPr>
          <a:xfrm>
            <a:off x="4211535" y="4595652"/>
            <a:ext cx="304000" cy="3040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8" name="Grupo 17">
            <a:extLst>
              <a:ext uri="{FF2B5EF4-FFF2-40B4-BE49-F238E27FC236}">
                <a16:creationId xmlns:a16="http://schemas.microsoft.com/office/drawing/2014/main" id="{D048EC19-6363-5DD4-C4B2-9C69CDB9D625}"/>
              </a:ext>
            </a:extLst>
          </p:cNvPr>
          <p:cNvGrpSpPr/>
          <p:nvPr/>
        </p:nvGrpSpPr>
        <p:grpSpPr>
          <a:xfrm>
            <a:off x="4883685" y="1051852"/>
            <a:ext cx="6858000" cy="4920051"/>
            <a:chOff x="2667000" y="968974"/>
            <a:chExt cx="6858000" cy="4920051"/>
          </a:xfrm>
        </p:grpSpPr>
        <p:pic>
          <p:nvPicPr>
            <p:cNvPr id="3" name="Imagen 2">
              <a:extLst>
                <a:ext uri="{FF2B5EF4-FFF2-40B4-BE49-F238E27FC236}">
                  <a16:creationId xmlns:a16="http://schemas.microsoft.com/office/drawing/2014/main" id="{48DBB79B-24E5-70A3-4A09-63014A1038FE}"/>
                </a:ext>
              </a:extLst>
            </p:cNvPr>
            <p:cNvPicPr>
              <a:picLocks noChangeAspect="1"/>
            </p:cNvPicPr>
            <p:nvPr/>
          </p:nvPicPr>
          <p:blipFill>
            <a:blip r:embed="rId5"/>
            <a:stretch>
              <a:fillRect/>
            </a:stretch>
          </p:blipFill>
          <p:spPr>
            <a:xfrm rot="16200000">
              <a:off x="3635974" y="0"/>
              <a:ext cx="4920051" cy="6858000"/>
            </a:xfrm>
            <a:prstGeom prst="rect">
              <a:avLst/>
            </a:prstGeom>
          </p:spPr>
        </p:pic>
        <p:sp>
          <p:nvSpPr>
            <p:cNvPr id="5" name="Rectángulo 4">
              <a:extLst>
                <a:ext uri="{FF2B5EF4-FFF2-40B4-BE49-F238E27FC236}">
                  <a16:creationId xmlns:a16="http://schemas.microsoft.com/office/drawing/2014/main" id="{7B1BD65A-8B2F-90EB-5E55-1409114C4E99}"/>
                </a:ext>
              </a:extLst>
            </p:cNvPr>
            <p:cNvSpPr/>
            <p:nvPr/>
          </p:nvSpPr>
          <p:spPr>
            <a:xfrm>
              <a:off x="6705600" y="1562100"/>
              <a:ext cx="1254957" cy="4268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3ED399AF-C443-87B9-DC8B-5CACC6F72180}"/>
                </a:ext>
              </a:extLst>
            </p:cNvPr>
            <p:cNvSpPr/>
            <p:nvPr/>
          </p:nvSpPr>
          <p:spPr>
            <a:xfrm>
              <a:off x="5253596" y="4986635"/>
              <a:ext cx="3980309" cy="3046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655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5" grpId="1"/>
      <p:bldP spid="30" grpId="0"/>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083" y="-53563"/>
            <a:ext cx="11355388" cy="1325563"/>
          </a:xfrm>
        </p:spPr>
        <p:txBody>
          <a:bodyPr>
            <a:normAutofit/>
          </a:bodyPr>
          <a:lstStyle/>
          <a:p>
            <a:pPr lvl="1" algn="l" rtl="0">
              <a:lnSpc>
                <a:spcPct val="90000"/>
              </a:lnSpc>
              <a:spcBef>
                <a:spcPct val="0"/>
              </a:spcBef>
            </a:pPr>
            <a:br>
              <a:rPr lang="es-UY" b="1" dirty="0"/>
            </a:br>
            <a:endParaRPr lang="es-UY" dirty="0"/>
          </a:p>
        </p:txBody>
      </p:sp>
      <p:pic>
        <p:nvPicPr>
          <p:cNvPr id="7" name="4 Imagen" descr="03.jpg"/>
          <p:cNvPicPr>
            <a:picLocks noChangeAspect="1"/>
          </p:cNvPicPr>
          <p:nvPr/>
        </p:nvPicPr>
        <p:blipFill>
          <a:blip r:embed="rId3">
            <a:extLst>
              <a:ext uri="{28A0092B-C50C-407E-A947-70E740481C1C}">
                <a14:useLocalDpi xmlns:a14="http://schemas.microsoft.com/office/drawing/2010/main" val="0"/>
              </a:ext>
            </a:extLst>
          </a:blip>
          <a:srcRect t="89899" b="1701"/>
          <a:stretch>
            <a:fillRect/>
          </a:stretch>
        </p:blipFill>
        <p:spPr bwMode="auto">
          <a:xfrm>
            <a:off x="-1588" y="6000750"/>
            <a:ext cx="12193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BCF01A6A-F2F2-2CBB-8749-3D729E1EC4C0}"/>
              </a:ext>
            </a:extLst>
          </p:cNvPr>
          <p:cNvPicPr>
            <a:picLocks noChangeAspect="1"/>
          </p:cNvPicPr>
          <p:nvPr/>
        </p:nvPicPr>
        <p:blipFill>
          <a:blip r:embed="rId4"/>
          <a:stretch>
            <a:fillRect/>
          </a:stretch>
        </p:blipFill>
        <p:spPr>
          <a:xfrm>
            <a:off x="3695700" y="692923"/>
            <a:ext cx="6790096" cy="5275816"/>
          </a:xfrm>
          <a:prstGeom prst="rect">
            <a:avLst/>
          </a:prstGeom>
        </p:spPr>
      </p:pic>
      <p:pic>
        <p:nvPicPr>
          <p:cNvPr id="6" name="Imagen 5">
            <a:extLst>
              <a:ext uri="{FF2B5EF4-FFF2-40B4-BE49-F238E27FC236}">
                <a16:creationId xmlns:a16="http://schemas.microsoft.com/office/drawing/2014/main" id="{4C74E7B0-68B9-1DD8-5D27-12AC7D18D5E5}"/>
              </a:ext>
            </a:extLst>
          </p:cNvPr>
          <p:cNvPicPr>
            <a:picLocks noChangeAspect="1"/>
          </p:cNvPicPr>
          <p:nvPr/>
        </p:nvPicPr>
        <p:blipFill>
          <a:blip r:embed="rId5"/>
          <a:stretch>
            <a:fillRect/>
          </a:stretch>
        </p:blipFill>
        <p:spPr>
          <a:xfrm>
            <a:off x="5863678" y="32890"/>
            <a:ext cx="4182059" cy="5925377"/>
          </a:xfrm>
          <a:prstGeom prst="rect">
            <a:avLst/>
          </a:prstGeom>
        </p:spPr>
      </p:pic>
      <p:pic>
        <p:nvPicPr>
          <p:cNvPr id="8" name="Imagen 7">
            <a:extLst>
              <a:ext uri="{FF2B5EF4-FFF2-40B4-BE49-F238E27FC236}">
                <a16:creationId xmlns:a16="http://schemas.microsoft.com/office/drawing/2014/main" id="{FE071963-D3EC-506D-3522-AD372DC03C07}"/>
              </a:ext>
            </a:extLst>
          </p:cNvPr>
          <p:cNvPicPr>
            <a:picLocks noChangeAspect="1"/>
          </p:cNvPicPr>
          <p:nvPr/>
        </p:nvPicPr>
        <p:blipFill>
          <a:blip r:embed="rId6"/>
          <a:stretch>
            <a:fillRect/>
          </a:stretch>
        </p:blipFill>
        <p:spPr>
          <a:xfrm>
            <a:off x="5453611" y="420422"/>
            <a:ext cx="3058537" cy="5523823"/>
          </a:xfrm>
          <a:prstGeom prst="rect">
            <a:avLst/>
          </a:prstGeom>
        </p:spPr>
      </p:pic>
      <p:pic>
        <p:nvPicPr>
          <p:cNvPr id="9" name="Imagen 8">
            <a:extLst>
              <a:ext uri="{FF2B5EF4-FFF2-40B4-BE49-F238E27FC236}">
                <a16:creationId xmlns:a16="http://schemas.microsoft.com/office/drawing/2014/main" id="{856D26C3-4A3C-26E6-9D53-5CCFFD6272E0}"/>
              </a:ext>
            </a:extLst>
          </p:cNvPr>
          <p:cNvPicPr>
            <a:picLocks noChangeAspect="1"/>
          </p:cNvPicPr>
          <p:nvPr/>
        </p:nvPicPr>
        <p:blipFill>
          <a:blip r:embed="rId7"/>
          <a:stretch>
            <a:fillRect/>
          </a:stretch>
        </p:blipFill>
        <p:spPr>
          <a:xfrm>
            <a:off x="2311400" y="862956"/>
            <a:ext cx="9624436" cy="5081289"/>
          </a:xfrm>
          <a:prstGeom prst="rect">
            <a:avLst/>
          </a:prstGeom>
        </p:spPr>
      </p:pic>
      <p:sp>
        <p:nvSpPr>
          <p:cNvPr id="5" name="Título 1">
            <a:extLst>
              <a:ext uri="{FF2B5EF4-FFF2-40B4-BE49-F238E27FC236}">
                <a16:creationId xmlns:a16="http://schemas.microsoft.com/office/drawing/2014/main" id="{D2179A42-444E-A4A6-FFFC-D5EA7CC03636}"/>
              </a:ext>
            </a:extLst>
          </p:cNvPr>
          <p:cNvSpPr txBox="1"/>
          <p:nvPr/>
        </p:nvSpPr>
        <p:spPr>
          <a:xfrm>
            <a:off x="119023" y="32890"/>
            <a:ext cx="2382877" cy="150381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Y" sz="80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Validación PQT: Nuestro Insumo más importante:</a:t>
            </a:r>
          </a:p>
          <a:p>
            <a:r>
              <a:rPr lang="es-UY" sz="80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rPr>
              <a:t>PROTOCOLOS PQT</a:t>
            </a:r>
          </a:p>
          <a:p>
            <a:endParaRPr lang="es-UY" sz="2800" b="1" dirty="0">
              <a:ln w="0"/>
              <a:effectLst>
                <a:outerShdw blurRad="38100" dist="25400" dir="5400000" algn="ctr" rotWithShape="0">
                  <a:srgbClr val="6E747A">
                    <a:alpha val="43000"/>
                  </a:srgbClr>
                </a:outerShdw>
              </a:effectLst>
              <a:latin typeface="Kalinga" panose="020B0502040204020203" pitchFamily="34" charset="0"/>
              <a:ea typeface="+mn-ea"/>
              <a:cs typeface="Kalinga" panose="020B0502040204020203" pitchFamily="34" charset="0"/>
            </a:endParaRPr>
          </a:p>
        </p:txBody>
      </p:sp>
    </p:spTree>
    <p:extLst>
      <p:ext uri="{BB962C8B-B14F-4D97-AF65-F5344CB8AC3E}">
        <p14:creationId xmlns:p14="http://schemas.microsoft.com/office/powerpoint/2010/main" val="8402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4223</TotalTime>
  <Words>2238</Words>
  <Application>Microsoft Office PowerPoint</Application>
  <PresentationFormat>Panorámica</PresentationFormat>
  <Paragraphs>207</Paragraphs>
  <Slides>18</Slides>
  <Notes>17</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18</vt:i4>
      </vt:variant>
    </vt:vector>
  </HeadingPairs>
  <TitlesOfParts>
    <vt:vector size="29" baseType="lpstr">
      <vt:lpstr>Aptos</vt:lpstr>
      <vt:lpstr>Arial</vt:lpstr>
      <vt:lpstr>Barlow ExtraBold</vt:lpstr>
      <vt:lpstr>Calibri</vt:lpstr>
      <vt:lpstr>Calibri Light</vt:lpstr>
      <vt:lpstr>Candara</vt:lpstr>
      <vt:lpstr>Dosis</vt:lpstr>
      <vt:lpstr>Fira Sans Extra Condensed</vt:lpstr>
      <vt:lpstr>Kalinga</vt:lpstr>
      <vt:lpstr>Roboto</vt:lpstr>
      <vt:lpstr>Tema de Office</vt:lpstr>
      <vt:lpstr> Q.F. Martín Umpiérrez,  Q.F. Viviana Amuedo, Aux. Farm. Valentina Hernandez, Q.F. María Eugenia Bareiro, Q.F. Cecilia Rodríguez , Q.F. Agustina de Castro Servicio de Farmacia Sanatorio Americano </vt:lpstr>
      <vt:lpstr>Presentación de PowerPoint</vt:lpstr>
      <vt:lpstr> </vt:lpstr>
      <vt:lpstr> </vt:lpstr>
      <vt:lpstr> </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 </vt:lpstr>
      <vt:lpstr> </vt:lpstr>
      <vt:lpstr> </vt:lpstr>
      <vt:lpstr>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de mejora continua Instituto Nacional de Calidad (INACAL)</dc:title>
  <dc:creator>Pablo S</dc:creator>
  <cp:lastModifiedBy>Martin Umpierrez Bataglino</cp:lastModifiedBy>
  <cp:revision>228</cp:revision>
  <dcterms:created xsi:type="dcterms:W3CDTF">2017-01-18T18:51:00Z</dcterms:created>
  <dcterms:modified xsi:type="dcterms:W3CDTF">2024-10-08T13:03:57Z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3082-10.1.0.5656</vt:lpwstr>
  </property>
</Properties>
</file>